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66"/>
  </p:notesMasterIdLst>
  <p:handoutMasterIdLst>
    <p:handoutMasterId r:id="rId67"/>
  </p:handoutMasterIdLst>
  <p:sldIdLst>
    <p:sldId id="328" r:id="rId2"/>
    <p:sldId id="257" r:id="rId3"/>
    <p:sldId id="445" r:id="rId4"/>
    <p:sldId id="444" r:id="rId5"/>
    <p:sldId id="446" r:id="rId6"/>
    <p:sldId id="438" r:id="rId7"/>
    <p:sldId id="439" r:id="rId8"/>
    <p:sldId id="436" r:id="rId9"/>
    <p:sldId id="391" r:id="rId10"/>
    <p:sldId id="364" r:id="rId11"/>
    <p:sldId id="378" r:id="rId12"/>
    <p:sldId id="379" r:id="rId13"/>
    <p:sldId id="366" r:id="rId14"/>
    <p:sldId id="386" r:id="rId15"/>
    <p:sldId id="333" r:id="rId16"/>
    <p:sldId id="330" r:id="rId17"/>
    <p:sldId id="335" r:id="rId18"/>
    <p:sldId id="332" r:id="rId19"/>
    <p:sldId id="329" r:id="rId20"/>
    <p:sldId id="387" r:id="rId21"/>
    <p:sldId id="331" r:id="rId22"/>
    <p:sldId id="443" r:id="rId23"/>
    <p:sldId id="380" r:id="rId24"/>
    <p:sldId id="388" r:id="rId25"/>
    <p:sldId id="259" r:id="rId26"/>
    <p:sldId id="265" r:id="rId27"/>
    <p:sldId id="267" r:id="rId28"/>
    <p:sldId id="381" r:id="rId29"/>
    <p:sldId id="382" r:id="rId30"/>
    <p:sldId id="383" r:id="rId31"/>
    <p:sldId id="347" r:id="rId32"/>
    <p:sldId id="282" r:id="rId33"/>
    <p:sldId id="349" r:id="rId34"/>
    <p:sldId id="437" r:id="rId35"/>
    <p:sldId id="262" r:id="rId36"/>
    <p:sldId id="283" r:id="rId37"/>
    <p:sldId id="367" r:id="rId38"/>
    <p:sldId id="280" r:id="rId39"/>
    <p:sldId id="389" r:id="rId40"/>
    <p:sldId id="368" r:id="rId41"/>
    <p:sldId id="393" r:id="rId42"/>
    <p:sldId id="394" r:id="rId43"/>
    <p:sldId id="441" r:id="rId44"/>
    <p:sldId id="399" r:id="rId45"/>
    <p:sldId id="401" r:id="rId46"/>
    <p:sldId id="421" r:id="rId47"/>
    <p:sldId id="402" r:id="rId48"/>
    <p:sldId id="403" r:id="rId49"/>
    <p:sldId id="404" r:id="rId50"/>
    <p:sldId id="377" r:id="rId51"/>
    <p:sldId id="405" r:id="rId52"/>
    <p:sldId id="407" r:id="rId53"/>
    <p:sldId id="410" r:id="rId54"/>
    <p:sldId id="427" r:id="rId55"/>
    <p:sldId id="428" r:id="rId56"/>
    <p:sldId id="429" r:id="rId57"/>
    <p:sldId id="430" r:id="rId58"/>
    <p:sldId id="431" r:id="rId59"/>
    <p:sldId id="432" r:id="rId60"/>
    <p:sldId id="434" r:id="rId61"/>
    <p:sldId id="433" r:id="rId62"/>
    <p:sldId id="435" r:id="rId63"/>
    <p:sldId id="447" r:id="rId64"/>
    <p:sldId id="392" r:id="rId65"/>
  </p:sldIdLst>
  <p:sldSz cx="9144000" cy="6858000" type="screen4x3"/>
  <p:notesSz cx="6858000" cy="97742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00"/>
    <a:srgbClr val="FF33CC"/>
    <a:srgbClr val="FFFFFF"/>
    <a:srgbClr val="00FF00"/>
    <a:srgbClr val="00FFFF"/>
    <a:srgbClr val="00B7A5"/>
    <a:srgbClr val="8CF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161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852488"/>
            <a:ext cx="4568825" cy="3425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6613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2377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Read agenda</a:t>
            </a:r>
          </a:p>
          <a:p>
            <a:endParaRPr lang="en-AU" dirty="0"/>
          </a:p>
          <a:p>
            <a:r>
              <a:rPr lang="en-AU" dirty="0"/>
              <a:t>Ask questions as we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27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334" y="4407377"/>
            <a:ext cx="5122333" cy="3905956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665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3886892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1275" cy="3906838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1046276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1275" cy="3906838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1264536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1275" cy="3906838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327044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1275" cy="3906838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21145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1275" cy="3906838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3662269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1275" cy="3906838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3017907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1275" cy="3906838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2929544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1275" cy="3906838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921127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1275" cy="3906838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101365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815" y="9284044"/>
            <a:ext cx="2971587" cy="48863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4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815" y="9284044"/>
            <a:ext cx="2971587" cy="48863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4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815" y="9284044"/>
            <a:ext cx="2971587" cy="48863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4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815" y="9284044"/>
            <a:ext cx="2971587" cy="48863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4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334" y="4407377"/>
            <a:ext cx="5122333" cy="3905956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634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3309502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334" y="4407377"/>
            <a:ext cx="5122333" cy="3905956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344834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1275" cy="3906838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56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245999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1334" y="4407377"/>
            <a:ext cx="5122333" cy="3905956"/>
          </a:xfrm>
          <a:noFill/>
          <a:ln w="9525"/>
        </p:spPr>
        <p:txBody>
          <a:bodyPr lIns="95655" tIns="46988" rIns="95655" bIns="46988"/>
          <a:lstStyle/>
          <a:p>
            <a:endParaRPr lang="en-AU"/>
          </a:p>
        </p:txBody>
      </p:sp>
      <p:sp>
        <p:nvSpPr>
          <p:cNvPr id="645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1913" y="811213"/>
            <a:ext cx="4324350" cy="3243262"/>
          </a:xfrm>
          <a:ln cap="flat"/>
        </p:spPr>
      </p:sp>
    </p:spTree>
    <p:extLst>
      <p:ext uri="{BB962C8B-B14F-4D97-AF65-F5344CB8AC3E}">
        <p14:creationId xmlns:p14="http://schemas.microsoft.com/office/powerpoint/2010/main" val="412385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A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73412" name="Rectangle 4"/>
          <p:cNvSpPr>
            <a:spLocks noChangeArrowheads="1"/>
          </p:cNvSpPr>
          <p:nvPr/>
        </p:nvSpPr>
        <p:spPr bwMode="auto">
          <a:xfrm>
            <a:off x="120650" y="6599238"/>
            <a:ext cx="2579688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AU" dirty="0">
                <a:cs typeface="+mn-cs"/>
              </a:rPr>
              <a:t>Info5990 Lecture 6A -  </a:t>
            </a:r>
            <a:fld id="{AEFD793A-1A2F-425F-9EBD-E786490EE880}" type="slidenum">
              <a:rPr lang="en-AU">
                <a:cs typeface="+mn-cs"/>
              </a:rPr>
              <a:pPr eaLnBrk="0" hangingPunct="0">
                <a:spcBef>
                  <a:spcPct val="50000"/>
                </a:spcBef>
                <a:defRPr/>
              </a:pPr>
              <a:t>‹#›</a:t>
            </a:fld>
            <a:endParaRPr lang="en-AU" dirty="0">
              <a:cs typeface="+mn-cs"/>
            </a:endParaRPr>
          </a:p>
        </p:txBody>
      </p:sp>
      <p:sp>
        <p:nvSpPr>
          <p:cNvPr id="273414" name="Rectangle 6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AU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438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895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352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10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w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wmf"/><Relationship Id="rId7" Type="http://schemas.openxmlformats.org/officeDocument/2006/relationships/image" Target="../media/image49.jpe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wmf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2" descr="j00787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2209800"/>
            <a:ext cx="2751138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3850" y="908050"/>
            <a:ext cx="8569325" cy="1441450"/>
          </a:xfrm>
        </p:spPr>
        <p:txBody>
          <a:bodyPr/>
          <a:lstStyle/>
          <a:p>
            <a:pPr>
              <a:defRPr/>
            </a:pPr>
            <a:r>
              <a:rPr lang="en-GB" sz="3200" b="1" dirty="0"/>
              <a:t>	 </a:t>
            </a:r>
            <a:r>
              <a:rPr lang="en-GB" sz="2800" b="1" dirty="0"/>
              <a:t>Info5990 Professional Practice in IT</a:t>
            </a:r>
            <a:br>
              <a:rPr lang="en-GB" sz="2000" dirty="0"/>
            </a:br>
            <a:r>
              <a:rPr lang="en-GB" sz="2000" dirty="0"/>
              <a:t>Lecture 06 A &amp; B</a:t>
            </a:r>
            <a:br>
              <a:rPr lang="en-GB" sz="2000" dirty="0"/>
            </a:br>
            <a:endParaRPr lang="en-GB" sz="2000" dirty="0"/>
          </a:p>
        </p:txBody>
      </p:sp>
      <p:sp>
        <p:nvSpPr>
          <p:cNvPr id="1946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2938" y="3931920"/>
            <a:ext cx="7620000" cy="1200468"/>
          </a:xfrm>
        </p:spPr>
        <p:txBody>
          <a:bodyPr/>
          <a:lstStyle/>
          <a:p>
            <a:r>
              <a:rPr lang="en-AU" b="1" i="1" dirty="0">
                <a:solidFill>
                  <a:srgbClr val="FF0000"/>
                </a:solidFill>
              </a:rPr>
              <a:t>(Only) An introduction</a:t>
            </a:r>
            <a:r>
              <a:rPr lang="en-AU" dirty="0"/>
              <a:t> </a:t>
            </a:r>
          </a:p>
          <a:p>
            <a:r>
              <a:rPr lang="en-AU" dirty="0"/>
              <a:t>to Project Management</a:t>
            </a:r>
          </a:p>
          <a:p>
            <a:endParaRPr lang="en-AU" dirty="0"/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3009900" y="3097213"/>
            <a:ext cx="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endParaRPr lang="en-AU"/>
          </a:p>
        </p:txBody>
      </p:sp>
      <p:pic>
        <p:nvPicPr>
          <p:cNvPr id="19463" name="Picture 6" descr="sml-cre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63" y="76200"/>
            <a:ext cx="35941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7" descr="bd06887_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1676400"/>
            <a:ext cx="153193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8" descr="bs01143_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4800600"/>
            <a:ext cx="172243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9" descr="sy00933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5181600"/>
            <a:ext cx="1295400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10" descr="bs01323_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" y="1828800"/>
            <a:ext cx="1517650" cy="136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677791" y="5132388"/>
            <a:ext cx="4088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i="1" dirty="0">
                <a:solidFill>
                  <a:srgbClr val="FF0000"/>
                </a:solidFill>
              </a:rPr>
              <a:t>You will learn a lot more on IT Project Management course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5088" y="260648"/>
            <a:ext cx="8069360" cy="1296144"/>
          </a:xfrm>
        </p:spPr>
        <p:txBody>
          <a:bodyPr/>
          <a:lstStyle/>
          <a:p>
            <a:pPr>
              <a:defRPr/>
            </a:pPr>
            <a:r>
              <a:rPr lang="en-GB" dirty="0"/>
              <a:t>The NZ Police ‘INCIS’* project – 1</a:t>
            </a:r>
            <a:br>
              <a:rPr lang="en-GB" dirty="0"/>
            </a:br>
            <a:r>
              <a:rPr lang="en-GB" sz="2000" dirty="0" err="1"/>
              <a:t>Gauld</a:t>
            </a:r>
            <a:r>
              <a:rPr lang="en-GB" sz="2000" dirty="0"/>
              <a:t>, Goldfinch and Dale, 2006</a:t>
            </a:r>
            <a:endParaRPr lang="en-GB" sz="2400" dirty="0"/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785938"/>
            <a:ext cx="8352928" cy="4143375"/>
          </a:xfrm>
        </p:spPr>
        <p:txBody>
          <a:bodyPr/>
          <a:lstStyle/>
          <a:p>
            <a:pPr marL="0" indent="0" algn="ctr">
              <a:spcAft>
                <a:spcPts val="1800"/>
              </a:spcAft>
              <a:buNone/>
            </a:pPr>
            <a:r>
              <a:rPr lang="en-GB" sz="2000" b="1" i="1" u="sng" dirty="0">
                <a:solidFill>
                  <a:srgbClr val="FF0000"/>
                </a:solidFill>
              </a:rPr>
              <a:t>Does not matter if it is from 1990’s ?</a:t>
            </a:r>
          </a:p>
          <a:p>
            <a:pPr>
              <a:spcAft>
                <a:spcPts val="1800"/>
              </a:spcAft>
            </a:pPr>
            <a:r>
              <a:rPr lang="en-GB" sz="2000" b="1" dirty="0"/>
              <a:t>1993</a:t>
            </a:r>
            <a:r>
              <a:rPr lang="en-GB" sz="2000" dirty="0"/>
              <a:t> Initial estimate </a:t>
            </a:r>
            <a:r>
              <a:rPr lang="en-GB" sz="2000" dirty="0">
                <a:solidFill>
                  <a:srgbClr val="FF0000"/>
                </a:solidFill>
              </a:rPr>
              <a:t>$</a:t>
            </a:r>
            <a:r>
              <a:rPr lang="en-GB" sz="1600" dirty="0">
                <a:solidFill>
                  <a:srgbClr val="FF0000"/>
                </a:solidFill>
              </a:rPr>
              <a:t>NZ</a:t>
            </a:r>
            <a:r>
              <a:rPr lang="en-GB" sz="2000" dirty="0">
                <a:solidFill>
                  <a:srgbClr val="FF0000"/>
                </a:solidFill>
              </a:rPr>
              <a:t>30.1 Million </a:t>
            </a:r>
            <a:r>
              <a:rPr lang="en-GB" sz="2000" dirty="0"/>
              <a:t>(3 phases)</a:t>
            </a:r>
            <a:br>
              <a:rPr lang="en-GB" sz="2000" dirty="0"/>
            </a:br>
            <a:r>
              <a:rPr lang="en-GB" sz="2000" dirty="0"/>
              <a:t>Annual cost of crime to the nation $4.8 Billion</a:t>
            </a:r>
            <a:br>
              <a:rPr lang="en-GB" sz="2000" dirty="0"/>
            </a:br>
            <a:r>
              <a:rPr lang="en-GB" sz="2000" dirty="0"/>
              <a:t>Expected benefits $</a:t>
            </a:r>
            <a:r>
              <a:rPr lang="en-GB" sz="1600" dirty="0"/>
              <a:t>NZ</a:t>
            </a:r>
            <a:r>
              <a:rPr lang="en-GB" sz="2000" dirty="0"/>
              <a:t>5.3 Billion over its lifetime</a:t>
            </a:r>
          </a:p>
          <a:p>
            <a:pPr>
              <a:spcAft>
                <a:spcPts val="1800"/>
              </a:spcAft>
            </a:pPr>
            <a:r>
              <a:rPr lang="en-GB" sz="2000" b="1" dirty="0"/>
              <a:t>1995</a:t>
            </a:r>
            <a:r>
              <a:rPr lang="en-GB" sz="2000" dirty="0"/>
              <a:t> New user requirements</a:t>
            </a:r>
          </a:p>
          <a:p>
            <a:pPr>
              <a:spcAft>
                <a:spcPts val="1800"/>
              </a:spcAft>
            </a:pPr>
            <a:r>
              <a:rPr lang="en-GB" sz="2000" b="1" dirty="0"/>
              <a:t>1996</a:t>
            </a:r>
            <a:r>
              <a:rPr lang="en-GB" sz="2000" dirty="0"/>
              <a:t> Change in operating system from OS/2 to NT, change in network protocol from token ring to Ethernet, TCP/IP</a:t>
            </a:r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246261" y="6307047"/>
            <a:ext cx="835818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GB" sz="1100" dirty="0">
                <a:latin typeface="Arial" charset="0"/>
              </a:rPr>
              <a:t>*Integrated National Crime Investigation System</a:t>
            </a:r>
            <a:endParaRPr lang="en-AU" sz="11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15" y="2386148"/>
            <a:ext cx="2388049" cy="840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800" y="4968457"/>
            <a:ext cx="2847975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6651" y="5303520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case study 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5088" y="260648"/>
            <a:ext cx="8069360" cy="1296144"/>
          </a:xfrm>
        </p:spPr>
        <p:txBody>
          <a:bodyPr/>
          <a:lstStyle/>
          <a:p>
            <a:pPr>
              <a:defRPr/>
            </a:pPr>
            <a:r>
              <a:rPr lang="en-GB" dirty="0"/>
              <a:t>The NZ Police ‘INCIS’* project – 2</a:t>
            </a:r>
            <a:br>
              <a:rPr lang="en-GB" dirty="0"/>
            </a:br>
            <a:r>
              <a:rPr lang="en-GB" sz="2000" dirty="0" err="1"/>
              <a:t>Gauld</a:t>
            </a:r>
            <a:r>
              <a:rPr lang="en-GB" sz="2000" dirty="0"/>
              <a:t>, Goldfinch and Dale, 2006</a:t>
            </a:r>
            <a:endParaRPr lang="en-GB" sz="2400" dirty="0"/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785938"/>
            <a:ext cx="8352928" cy="4143375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GB" sz="2400" b="1" dirty="0"/>
              <a:t>1997</a:t>
            </a:r>
            <a:r>
              <a:rPr lang="en-GB" sz="2400" dirty="0"/>
              <a:t> Project 12 months behind, project manager resigns</a:t>
            </a:r>
          </a:p>
          <a:p>
            <a:pPr>
              <a:spcAft>
                <a:spcPts val="1800"/>
              </a:spcAft>
            </a:pPr>
            <a:r>
              <a:rPr lang="en-GB" sz="2400" b="1" dirty="0"/>
              <a:t>1998</a:t>
            </a:r>
            <a:r>
              <a:rPr lang="en-GB" sz="2400" dirty="0"/>
              <a:t> Revised estimate </a:t>
            </a:r>
            <a:r>
              <a:rPr lang="en-GB" sz="2400" dirty="0">
                <a:solidFill>
                  <a:srgbClr val="FF0000"/>
                </a:solidFill>
              </a:rPr>
              <a:t>$</a:t>
            </a:r>
            <a:r>
              <a:rPr lang="en-GB" sz="1800" dirty="0">
                <a:solidFill>
                  <a:srgbClr val="FF0000"/>
                </a:solidFill>
              </a:rPr>
              <a:t>NZ</a:t>
            </a:r>
            <a:r>
              <a:rPr lang="en-GB" sz="2400" dirty="0">
                <a:solidFill>
                  <a:srgbClr val="FF0000"/>
                </a:solidFill>
              </a:rPr>
              <a:t>118 Million </a:t>
            </a:r>
            <a:r>
              <a:rPr lang="en-GB" sz="2400" dirty="0"/>
              <a:t>(4 times original estimate)</a:t>
            </a:r>
          </a:p>
          <a:p>
            <a:pPr>
              <a:spcAft>
                <a:spcPts val="1800"/>
              </a:spcAft>
            </a:pPr>
            <a:r>
              <a:rPr lang="en-GB" sz="2400" b="1" dirty="0"/>
              <a:t>1999</a:t>
            </a:r>
            <a:r>
              <a:rPr lang="en-GB" sz="2400" dirty="0"/>
              <a:t> March: Phase 1 complete, cost estimate now </a:t>
            </a:r>
            <a:r>
              <a:rPr lang="en-GB" sz="2400" dirty="0">
                <a:solidFill>
                  <a:srgbClr val="FF0000"/>
                </a:solidFill>
              </a:rPr>
              <a:t>$</a:t>
            </a:r>
            <a:r>
              <a:rPr lang="en-GB" sz="1800" dirty="0">
                <a:solidFill>
                  <a:srgbClr val="FF0000"/>
                </a:solidFill>
              </a:rPr>
              <a:t>NZ</a:t>
            </a:r>
            <a:r>
              <a:rPr lang="en-GB" sz="2400" dirty="0">
                <a:solidFill>
                  <a:srgbClr val="FF0000"/>
                </a:solidFill>
              </a:rPr>
              <a:t>126.7 Million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8" y="6281044"/>
            <a:ext cx="8358340" cy="304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952" y="4467769"/>
            <a:ext cx="4165632" cy="1813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5088" y="260648"/>
            <a:ext cx="8069360" cy="1296144"/>
          </a:xfrm>
        </p:spPr>
        <p:txBody>
          <a:bodyPr/>
          <a:lstStyle/>
          <a:p>
            <a:pPr>
              <a:defRPr/>
            </a:pPr>
            <a:r>
              <a:rPr lang="en-GB" dirty="0"/>
              <a:t>The NZ Police ‘INCIS’* project – 3</a:t>
            </a:r>
            <a:br>
              <a:rPr lang="en-GB" dirty="0"/>
            </a:br>
            <a:r>
              <a:rPr lang="en-GB" sz="2000" dirty="0" err="1"/>
              <a:t>Gauld</a:t>
            </a:r>
            <a:r>
              <a:rPr lang="en-GB" sz="2000" dirty="0"/>
              <a:t>, Goldfinch and Dale, 2006</a:t>
            </a:r>
            <a:endParaRPr lang="en-GB" sz="2400" dirty="0"/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785938"/>
            <a:ext cx="8352928" cy="4143375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GB" sz="2400" b="1" dirty="0"/>
              <a:t>1999</a:t>
            </a:r>
            <a:r>
              <a:rPr lang="en-GB" sz="2400" dirty="0"/>
              <a:t> August: IBM the hardware supplier pulled out</a:t>
            </a:r>
          </a:p>
          <a:p>
            <a:pPr>
              <a:spcAft>
                <a:spcPts val="1800"/>
              </a:spcAft>
            </a:pPr>
            <a:r>
              <a:rPr lang="en-GB" sz="2400" b="1" dirty="0"/>
              <a:t>2000</a:t>
            </a:r>
            <a:r>
              <a:rPr lang="en-GB" sz="2400" dirty="0"/>
              <a:t> Project cancelled at a cost of over $</a:t>
            </a:r>
            <a:r>
              <a:rPr lang="en-GB" sz="1800" dirty="0"/>
              <a:t>NZ</a:t>
            </a:r>
            <a:r>
              <a:rPr lang="en-GB" sz="2400" dirty="0"/>
              <a:t>100 Million and with only phase one completed. </a:t>
            </a:r>
          </a:p>
          <a:p>
            <a:pPr>
              <a:spcAft>
                <a:spcPts val="1800"/>
              </a:spcAft>
            </a:pP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45" y="3711335"/>
            <a:ext cx="3571658" cy="2051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08" y="6281044"/>
            <a:ext cx="8358340" cy="304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64094" y="838200"/>
            <a:ext cx="6408737" cy="5486400"/>
          </a:xfrm>
          <a:ln>
            <a:solidFill>
              <a:schemeClr val="tx1"/>
            </a:solidFill>
          </a:ln>
        </p:spPr>
        <p:txBody>
          <a:bodyPr/>
          <a:lstStyle/>
          <a:p>
            <a:pPr marL="609600" indent="-609600" algn="ctr">
              <a:lnSpc>
                <a:spcPct val="110000"/>
              </a:lnSpc>
              <a:buFont typeface="Wingdings" pitchFamily="2" charset="2"/>
              <a:buNone/>
            </a:pPr>
            <a:r>
              <a:rPr lang="en-GB" sz="2800"/>
              <a:t>What do you think went wrong?</a:t>
            </a:r>
          </a:p>
          <a:p>
            <a:pPr marL="609600" indent="-609600" algn="ctr">
              <a:lnSpc>
                <a:spcPct val="110000"/>
              </a:lnSpc>
              <a:buFont typeface="Wingdings" pitchFamily="2" charset="2"/>
              <a:buNone/>
            </a:pPr>
            <a:r>
              <a:rPr lang="en-GB" sz="2800"/>
              <a:t>Who was to blame?</a:t>
            </a:r>
            <a:br>
              <a:rPr lang="en-GB" sz="2800"/>
            </a:br>
            <a:endParaRPr lang="en-GB" sz="2800"/>
          </a:p>
          <a:p>
            <a:pPr marL="609600" indent="-60960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GB" sz="2800"/>
              <a:t>_________________________</a:t>
            </a:r>
            <a:br>
              <a:rPr lang="en-GB" sz="2800"/>
            </a:br>
            <a:endParaRPr lang="en-GB" sz="2800"/>
          </a:p>
          <a:p>
            <a:pPr marL="609600" indent="-60960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GB" sz="2800"/>
              <a:t>_________________________</a:t>
            </a:r>
            <a:br>
              <a:rPr lang="en-GB" sz="2800"/>
            </a:br>
            <a:endParaRPr lang="en-GB" sz="2800"/>
          </a:p>
          <a:p>
            <a:pPr marL="609600" indent="-60960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GB" sz="2800"/>
              <a:t>_________________________</a:t>
            </a:r>
            <a:br>
              <a:rPr lang="en-GB" sz="2800"/>
            </a:br>
            <a:endParaRPr lang="en-GB" sz="2800"/>
          </a:p>
          <a:p>
            <a:pPr marL="609600" indent="-609600">
              <a:lnSpc>
                <a:spcPct val="110000"/>
              </a:lnSpc>
              <a:buFont typeface="Wingdings" pitchFamily="2" charset="2"/>
              <a:buAutoNum type="arabicPeriod"/>
            </a:pPr>
            <a:r>
              <a:rPr lang="en-GB" sz="2800"/>
              <a:t>_________________________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Question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7" name="Picture 6" descr="USY_MB1_RGB_Standard_Logo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60648"/>
            <a:ext cx="1567180" cy="5461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6004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7891" y="5373216"/>
            <a:ext cx="8076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Any projects you have been involved in that look like this one ?</a:t>
            </a:r>
          </a:p>
        </p:txBody>
      </p:sp>
    </p:spTree>
    <p:extLst>
      <p:ext uri="{BB962C8B-B14F-4D97-AF65-F5344CB8AC3E}">
        <p14:creationId xmlns:p14="http://schemas.microsoft.com/office/powerpoint/2010/main" val="2125274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630815" y="4685211"/>
            <a:ext cx="5584189" cy="1803216"/>
          </a:xfrm>
          <a:prstGeom prst="rect">
            <a:avLst/>
          </a:prstGeom>
          <a:solidFill>
            <a:schemeClr val="accent3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37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40025" y="224773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AU" dirty="0"/>
              <a:t>An introduction to project management</a:t>
            </a:r>
          </a:p>
        </p:txBody>
      </p:sp>
      <p:sp>
        <p:nvSpPr>
          <p:cNvPr id="28676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0630" y="1556400"/>
            <a:ext cx="8364561" cy="36004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spcAft>
                <a:spcPts val="1800"/>
              </a:spcAft>
            </a:pPr>
            <a:r>
              <a:rPr lang="en-GB" altLang="ko-KR" b="1" dirty="0">
                <a:ea typeface="Gulim" pitchFamily="34" charset="-127"/>
              </a:rPr>
              <a:t>What is a project?</a:t>
            </a:r>
          </a:p>
          <a:p>
            <a:pPr marL="609600" indent="-609600">
              <a:lnSpc>
                <a:spcPct val="90000"/>
              </a:lnSpc>
              <a:spcAft>
                <a:spcPts val="1800"/>
              </a:spcAft>
            </a:pPr>
            <a:r>
              <a:rPr lang="en-AU" altLang="ko-KR" dirty="0">
                <a:solidFill>
                  <a:srgbClr val="FF0000"/>
                </a:solidFill>
                <a:ea typeface="Gulim" pitchFamily="34" charset="-127"/>
              </a:rPr>
              <a:t>“A project is a </a:t>
            </a:r>
            <a:r>
              <a:rPr lang="en-GB" altLang="ko-KR" i="1" u="sng" dirty="0">
                <a:solidFill>
                  <a:srgbClr val="FF0000"/>
                </a:solidFill>
                <a:ea typeface="Gulim" pitchFamily="34" charset="-127"/>
              </a:rPr>
              <a:t>temporary</a:t>
            </a:r>
            <a:r>
              <a:rPr lang="en-AU" altLang="ko-KR" dirty="0">
                <a:solidFill>
                  <a:srgbClr val="FF0000"/>
                </a:solidFill>
                <a:ea typeface="Gulim" pitchFamily="34" charset="-127"/>
              </a:rPr>
              <a:t> endeavour undertaken to create a </a:t>
            </a:r>
            <a:r>
              <a:rPr lang="en-GB" altLang="ko-KR" i="1" u="sng" dirty="0">
                <a:solidFill>
                  <a:srgbClr val="FF0000"/>
                </a:solidFill>
                <a:ea typeface="Gulim" pitchFamily="34" charset="-127"/>
              </a:rPr>
              <a:t>unique</a:t>
            </a:r>
            <a:r>
              <a:rPr lang="en-AU" altLang="ko-KR" dirty="0">
                <a:solidFill>
                  <a:srgbClr val="FF0000"/>
                </a:solidFill>
                <a:ea typeface="Gulim" pitchFamily="34" charset="-127"/>
              </a:rPr>
              <a:t> product or service over a period of defined time.” </a:t>
            </a:r>
          </a:p>
          <a:p>
            <a:pPr marL="609600" indent="-609600">
              <a:lnSpc>
                <a:spcPct val="90000"/>
              </a:lnSpc>
              <a:spcAft>
                <a:spcPts val="1800"/>
              </a:spcAft>
            </a:pPr>
            <a:r>
              <a:rPr lang="en-AU" altLang="ko-KR" dirty="0">
                <a:ea typeface="Gulim" pitchFamily="34" charset="-127"/>
              </a:rPr>
              <a:t>A  project has a clearly defined </a:t>
            </a:r>
          </a:p>
          <a:p>
            <a:pPr marL="609600" indent="-609600">
              <a:lnSpc>
                <a:spcPct val="90000"/>
              </a:lnSpc>
              <a:spcAft>
                <a:spcPts val="1800"/>
              </a:spcAft>
            </a:pPr>
            <a:r>
              <a:rPr lang="en-AU" altLang="ko-KR" b="1" dirty="0">
                <a:ea typeface="Gulim" pitchFamily="34" charset="-127"/>
              </a:rPr>
              <a:t>beginning and end.</a:t>
            </a:r>
            <a:endParaRPr lang="en-AU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22" y="5365806"/>
            <a:ext cx="5000625" cy="91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377440" y="4685211"/>
            <a:ext cx="3892731" cy="134982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29394" y="4685211"/>
            <a:ext cx="4136572" cy="1236618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493125" cy="1511300"/>
          </a:xfrm>
        </p:spPr>
        <p:txBody>
          <a:bodyPr/>
          <a:lstStyle/>
          <a:p>
            <a:pPr>
              <a:defRPr/>
            </a:pPr>
            <a:r>
              <a:rPr lang="en-AU" sz="3600" dirty="0"/>
              <a:t>Standish Group's Chaos Report</a:t>
            </a:r>
            <a:br>
              <a:rPr lang="en-AU" sz="3600" dirty="0"/>
            </a:br>
            <a:r>
              <a:rPr lang="en-AU" sz="1600" dirty="0">
                <a:solidFill>
                  <a:srgbClr val="FF0000"/>
                </a:solidFill>
              </a:rPr>
              <a:t>https://www.projectsmart.co.uk/white-papers/chaos-report.pdf</a:t>
            </a:r>
            <a:r>
              <a:rPr lang="en-AU" sz="1100" dirty="0">
                <a:solidFill>
                  <a:srgbClr val="FF0000"/>
                </a:solidFill>
              </a:rPr>
              <a:t> </a:t>
            </a:r>
            <a:endParaRPr lang="en-AU" sz="2400" dirty="0">
              <a:solidFill>
                <a:srgbClr val="FF0000"/>
              </a:solidFill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060258"/>
            <a:ext cx="8207375" cy="1441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AU" dirty="0"/>
              <a:t>“71 percent of software projects will be challenged of fail”.</a:t>
            </a:r>
            <a:endParaRPr lang="en-AU" sz="2400" dirty="0"/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323850" y="5391716"/>
            <a:ext cx="8207375" cy="1439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AU" sz="2800" dirty="0">
                <a:latin typeface="Arial" charset="0"/>
              </a:rPr>
              <a:t>These are grim words, and the situation has not improved since then.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86" y="3270067"/>
            <a:ext cx="3717608" cy="1985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2" name="Rectangle 4"/>
          <p:cNvSpPr>
            <a:spLocks noGrp="1" noChangeArrowheads="1"/>
          </p:cNvSpPr>
          <p:nvPr>
            <p:ph type="title"/>
          </p:nvPr>
        </p:nvSpPr>
        <p:spPr>
          <a:xfrm>
            <a:off x="598714" y="2397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AU" sz="3200" dirty="0"/>
              <a:t>Project management challenges </a:t>
            </a:r>
            <a:br>
              <a:rPr lang="en-AU" sz="3200" dirty="0"/>
            </a:br>
            <a:r>
              <a:rPr lang="en-AU" sz="3200" dirty="0"/>
              <a:t>at every stage</a:t>
            </a:r>
          </a:p>
        </p:txBody>
      </p:sp>
      <p:sp>
        <p:nvSpPr>
          <p:cNvPr id="2053" name="Rectangle 6"/>
          <p:cNvSpPr>
            <a:spLocks noChangeArrowheads="1"/>
          </p:cNvSpPr>
          <p:nvPr/>
        </p:nvSpPr>
        <p:spPr bwMode="auto">
          <a:xfrm>
            <a:off x="0" y="2319338"/>
            <a:ext cx="9144000" cy="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AU"/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04665"/>
              </p:ext>
            </p:extLst>
          </p:nvPr>
        </p:nvGraphicFramePr>
        <p:xfrm>
          <a:off x="250825" y="1858169"/>
          <a:ext cx="8642350" cy="416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Photo Editor Photo" r:id="rId3" imgW="5792008" imgH="2324424" progId="">
                  <p:embed/>
                </p:oleObj>
              </mc:Choice>
              <mc:Fallback>
                <p:oleObj name="Photo Editor Photo" r:id="rId3" imgW="5792008" imgH="2324424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858169"/>
                        <a:ext cx="8642350" cy="416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775" name="Rectangle 7"/>
          <p:cNvSpPr>
            <a:spLocks noChangeArrowheads="1"/>
          </p:cNvSpPr>
          <p:nvPr/>
        </p:nvSpPr>
        <p:spPr bwMode="auto">
          <a:xfrm>
            <a:off x="1547813" y="3606800"/>
            <a:ext cx="936625" cy="574675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AU"/>
          </a:p>
        </p:txBody>
      </p:sp>
      <p:sp>
        <p:nvSpPr>
          <p:cNvPr id="416776" name="Rectangle 8"/>
          <p:cNvSpPr>
            <a:spLocks noChangeArrowheads="1"/>
          </p:cNvSpPr>
          <p:nvPr/>
        </p:nvSpPr>
        <p:spPr bwMode="auto">
          <a:xfrm>
            <a:off x="2700338" y="3006725"/>
            <a:ext cx="936625" cy="574675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AU"/>
          </a:p>
        </p:txBody>
      </p:sp>
      <p:sp>
        <p:nvSpPr>
          <p:cNvPr id="416777" name="Rectangle 9"/>
          <p:cNvSpPr>
            <a:spLocks noChangeArrowheads="1"/>
          </p:cNvSpPr>
          <p:nvPr/>
        </p:nvSpPr>
        <p:spPr bwMode="auto">
          <a:xfrm>
            <a:off x="5035550" y="2135188"/>
            <a:ext cx="936625" cy="574675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AU"/>
          </a:p>
        </p:txBody>
      </p:sp>
      <p:sp>
        <p:nvSpPr>
          <p:cNvPr id="416778" name="Rectangle 10"/>
          <p:cNvSpPr>
            <a:spLocks noChangeArrowheads="1"/>
          </p:cNvSpPr>
          <p:nvPr/>
        </p:nvSpPr>
        <p:spPr bwMode="auto">
          <a:xfrm>
            <a:off x="7164388" y="3575050"/>
            <a:ext cx="936625" cy="574675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AU"/>
          </a:p>
        </p:txBody>
      </p:sp>
      <p:sp>
        <p:nvSpPr>
          <p:cNvPr id="416779" name="Rectangle 11"/>
          <p:cNvSpPr>
            <a:spLocks noChangeArrowheads="1"/>
          </p:cNvSpPr>
          <p:nvPr/>
        </p:nvSpPr>
        <p:spPr bwMode="auto">
          <a:xfrm>
            <a:off x="4643438" y="3941763"/>
            <a:ext cx="1944687" cy="574675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916" y="1259568"/>
            <a:ext cx="676522" cy="102965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2016125" y="2319338"/>
            <a:ext cx="0" cy="1050879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2360114" y="2289220"/>
            <a:ext cx="808536" cy="607151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2547190" y="1997539"/>
            <a:ext cx="2395242" cy="46788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454072" y="2148012"/>
            <a:ext cx="2379219" cy="1669971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2469255" y="2082912"/>
            <a:ext cx="4695133" cy="1498488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5" grpId="0" animBg="1"/>
      <p:bldP spid="416776" grpId="0" animBg="1"/>
      <p:bldP spid="416777" grpId="0" animBg="1"/>
      <p:bldP spid="416778" grpId="0" animBg="1"/>
      <p:bldP spid="41677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81" name="Rectangle 57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1079500"/>
          </a:xfrm>
          <a:ln w="19050">
            <a:solidFill>
              <a:srgbClr val="0000FF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chemeClr val="folHlink"/>
                </a:solidFill>
              </a:rPr>
              <a:t>The cost of project failure across the European Union was €142 billion</a:t>
            </a:r>
            <a:endParaRPr lang="en-AU" sz="3600" dirty="0">
              <a:solidFill>
                <a:schemeClr val="folHlink"/>
              </a:solidFill>
            </a:endParaRPr>
          </a:p>
        </p:txBody>
      </p:sp>
      <p:graphicFrame>
        <p:nvGraphicFramePr>
          <p:cNvPr id="410718" name="Group 94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218647473"/>
              </p:ext>
            </p:extLst>
          </p:nvPr>
        </p:nvGraphicFramePr>
        <p:xfrm>
          <a:off x="468313" y="3860800"/>
          <a:ext cx="8135937" cy="1586866"/>
        </p:xfrm>
        <a:graphic>
          <a:graphicData uri="http://schemas.openxmlformats.org/drawingml/2006/table">
            <a:tbl>
              <a:tblPr/>
              <a:tblGrid>
                <a:gridCol w="6408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Number of projects completed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76.2%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Number of projects cancelled	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23.8%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Off those cancelled : Number of projects over-run) (schedule and/or cost)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69*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32.4%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0679" name="Rectangle 55"/>
          <p:cNvSpPr>
            <a:spLocks noChangeArrowheads="1"/>
          </p:cNvSpPr>
          <p:nvPr/>
        </p:nvSpPr>
        <p:spPr bwMode="auto">
          <a:xfrm>
            <a:off x="395288" y="1484313"/>
            <a:ext cx="8351837" cy="86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lIns="90488" tIns="44450" rIns="90488" bIns="44450" anchor="ctr"/>
          <a:lstStyle/>
          <a:p>
            <a:pPr algn="ctr" eaLnBrk="0" hangingPunct="0">
              <a:defRPr/>
            </a:pPr>
            <a:r>
              <a:rPr lang="en-US" sz="2800" dirty="0">
                <a:latin typeface="Arial" charset="0"/>
                <a:cs typeface="+mn-cs"/>
              </a:rPr>
              <a:t>“A study in project failure”</a:t>
            </a:r>
            <a:br>
              <a:rPr lang="en-US" sz="2800" dirty="0">
                <a:latin typeface="Arial" charset="0"/>
                <a:cs typeface="+mn-cs"/>
              </a:rPr>
            </a:br>
            <a:r>
              <a:rPr lang="en-US" dirty="0">
                <a:latin typeface="Arial" charset="0"/>
                <a:cs typeface="+mn-cs"/>
              </a:rPr>
              <a:t>by  John McManus and Trevor Wood-Harper</a:t>
            </a:r>
            <a:endParaRPr lang="en-AU" dirty="0">
              <a:latin typeface="Arial" charset="0"/>
              <a:cs typeface="+mn-cs"/>
            </a:endParaRPr>
          </a:p>
        </p:txBody>
      </p:sp>
      <p:sp>
        <p:nvSpPr>
          <p:cNvPr id="410682" name="Rectangle 58"/>
          <p:cNvSpPr>
            <a:spLocks noChangeArrowheads="1"/>
          </p:cNvSpPr>
          <p:nvPr/>
        </p:nvSpPr>
        <p:spPr bwMode="auto">
          <a:xfrm>
            <a:off x="247650" y="5516563"/>
            <a:ext cx="8645525" cy="8636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lIns="90488" tIns="44450" rIns="90488" bIns="44450" anchor="ctr"/>
          <a:lstStyle/>
          <a:p>
            <a:pPr algn="ctr" eaLnBrk="0" hangingPunct="0">
              <a:defRPr/>
            </a:pPr>
            <a:r>
              <a:rPr lang="en-US" sz="2400">
                <a:latin typeface="Arial" charset="0"/>
                <a:cs typeface="+mn-cs"/>
              </a:rPr>
              <a:t>* 37 of these projects were over 18 months late and </a:t>
            </a:r>
            <a:br>
              <a:rPr lang="en-US" sz="2400">
                <a:latin typeface="Arial" charset="0"/>
                <a:cs typeface="+mn-cs"/>
              </a:rPr>
            </a:br>
            <a:r>
              <a:rPr lang="en-US" sz="2400">
                <a:latin typeface="Arial" charset="0"/>
                <a:cs typeface="+mn-cs"/>
              </a:rPr>
              <a:t>more than </a:t>
            </a:r>
            <a:r>
              <a:rPr lang="en-US" sz="2400">
                <a:latin typeface="Arial" charset="0"/>
              </a:rPr>
              <a:t>€4 million </a:t>
            </a:r>
            <a:r>
              <a:rPr lang="en-US" sz="2400">
                <a:latin typeface="Arial" charset="0"/>
                <a:cs typeface="+mn-cs"/>
              </a:rPr>
              <a:t>over budget </a:t>
            </a:r>
            <a:endParaRPr lang="en-AU" sz="2400">
              <a:latin typeface="Arial" charset="0"/>
              <a:cs typeface="+mn-cs"/>
            </a:endParaRPr>
          </a:p>
        </p:txBody>
      </p:sp>
      <p:sp>
        <p:nvSpPr>
          <p:cNvPr id="26648" name="Text Box 72"/>
          <p:cNvSpPr txBox="1">
            <a:spLocks noChangeArrowheads="1"/>
          </p:cNvSpPr>
          <p:nvPr/>
        </p:nvSpPr>
        <p:spPr bwMode="auto">
          <a:xfrm>
            <a:off x="684213" y="2420938"/>
            <a:ext cx="7669212" cy="11874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Arial" charset="0"/>
              </a:rPr>
              <a:t>214 projects studied</a:t>
            </a:r>
            <a:br>
              <a:rPr lang="en-US" sz="2400">
                <a:latin typeface="Arial" charset="0"/>
              </a:rPr>
            </a:br>
            <a:r>
              <a:rPr lang="en-US" sz="2400">
                <a:latin typeface="Arial" charset="0"/>
              </a:rPr>
              <a:t>Average duration of projects 26 months </a:t>
            </a:r>
            <a:br>
              <a:rPr lang="en-US" sz="2400">
                <a:latin typeface="Arial" charset="0"/>
              </a:rPr>
            </a:br>
            <a:r>
              <a:rPr lang="en-US" sz="2400">
                <a:latin typeface="Arial" charset="0"/>
              </a:rPr>
              <a:t>Average budget €6 million</a:t>
            </a:r>
            <a:endParaRPr lang="en-AU" sz="2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7" name="Rectangle 11"/>
          <p:cNvSpPr>
            <a:spLocks noGrp="1" noChangeArrowheads="1"/>
          </p:cNvSpPr>
          <p:nvPr>
            <p:ph type="title"/>
          </p:nvPr>
        </p:nvSpPr>
        <p:spPr>
          <a:xfrm>
            <a:off x="320675" y="260350"/>
            <a:ext cx="8499475" cy="647700"/>
          </a:xfrm>
        </p:spPr>
        <p:txBody>
          <a:bodyPr/>
          <a:lstStyle/>
          <a:p>
            <a:pPr>
              <a:defRPr/>
            </a:pPr>
            <a:r>
              <a:rPr lang="en-AU" sz="3200" dirty="0"/>
              <a:t>Reported Reasons for Project IT Failure</a:t>
            </a:r>
            <a:br>
              <a:rPr lang="en-AU" sz="3600" dirty="0"/>
            </a:br>
            <a:r>
              <a:rPr lang="en-AU" sz="1600" dirty="0"/>
              <a:t>Computing Technology Industry Association (CTIA) Survey of 1,000 respondents, 2007</a:t>
            </a:r>
            <a:br>
              <a:rPr lang="en-AU" sz="1600" dirty="0"/>
            </a:br>
            <a:r>
              <a:rPr lang="en-AU" sz="1600" b="1" dirty="0">
                <a:solidFill>
                  <a:srgbClr val="FF0000"/>
                </a:solidFill>
              </a:rPr>
              <a:t>Do you think the figure is any different in 2017</a:t>
            </a:r>
            <a:endParaRPr lang="en-AU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1026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250825" y="1484313"/>
          <a:ext cx="8642350" cy="482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Photo Editor Photo" r:id="rId3" imgW="8276190" imgH="4619048" progId="">
                  <p:embed/>
                </p:oleObj>
              </mc:Choice>
              <mc:Fallback>
                <p:oleObj name="Photo Editor Photo" r:id="rId3" imgW="8276190" imgH="4619048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484313"/>
                        <a:ext cx="8642350" cy="482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469" name="Rectangle 13"/>
          <p:cNvSpPr>
            <a:spLocks noChangeArrowheads="1"/>
          </p:cNvSpPr>
          <p:nvPr/>
        </p:nvSpPr>
        <p:spPr bwMode="auto">
          <a:xfrm>
            <a:off x="6804025" y="2349500"/>
            <a:ext cx="2160588" cy="71913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AU"/>
          </a:p>
        </p:txBody>
      </p:sp>
      <p:sp>
        <p:nvSpPr>
          <p:cNvPr id="403470" name="Rectangle 14"/>
          <p:cNvSpPr>
            <a:spLocks noChangeArrowheads="1"/>
          </p:cNvSpPr>
          <p:nvPr/>
        </p:nvSpPr>
        <p:spPr bwMode="auto">
          <a:xfrm>
            <a:off x="6804025" y="5229225"/>
            <a:ext cx="2160588" cy="86360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AU"/>
          </a:p>
        </p:txBody>
      </p:sp>
      <p:sp>
        <p:nvSpPr>
          <p:cNvPr id="403471" name="Rectangle 15"/>
          <p:cNvSpPr>
            <a:spLocks noChangeArrowheads="1"/>
          </p:cNvSpPr>
          <p:nvPr/>
        </p:nvSpPr>
        <p:spPr bwMode="auto">
          <a:xfrm>
            <a:off x="755650" y="5676900"/>
            <a:ext cx="2160588" cy="719138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AU"/>
          </a:p>
        </p:txBody>
      </p:sp>
      <p:sp>
        <p:nvSpPr>
          <p:cNvPr id="403472" name="Rectangle 16"/>
          <p:cNvSpPr>
            <a:spLocks noChangeArrowheads="1"/>
          </p:cNvSpPr>
          <p:nvPr/>
        </p:nvSpPr>
        <p:spPr bwMode="auto">
          <a:xfrm>
            <a:off x="179388" y="4941888"/>
            <a:ext cx="2160587" cy="719137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9" grpId="0" animBg="1"/>
      <p:bldP spid="403470" grpId="0" animBg="1"/>
      <p:bldP spid="403471" grpId="0" animBg="1"/>
      <p:bldP spid="4034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3600" dirty="0"/>
              <a:t>By the end of this lecture you will be able to</a:t>
            </a:r>
            <a:r>
              <a:rPr lang="en-GB" dirty="0"/>
              <a:t>: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686800" cy="4519613"/>
          </a:xfrm>
        </p:spPr>
        <p:txBody>
          <a:bodyPr/>
          <a:lstStyle/>
          <a:p>
            <a:r>
              <a:rPr lang="en-GB" sz="2400" dirty="0"/>
              <a:t>Appreciate the need for project management in Information Technology</a:t>
            </a:r>
          </a:p>
          <a:p>
            <a:r>
              <a:rPr lang="en-GB" sz="2400" dirty="0"/>
              <a:t>Determine a work breakdown structure </a:t>
            </a:r>
          </a:p>
          <a:p>
            <a:r>
              <a:rPr lang="en-GB" sz="2400" dirty="0"/>
              <a:t>Describe some common approaches to estimating the effort required for IT projects</a:t>
            </a:r>
          </a:p>
          <a:p>
            <a:r>
              <a:rPr lang="en-GB" sz="2400" dirty="0"/>
              <a:t>Understand tools such as network diagrams, critical </a:t>
            </a:r>
            <a:r>
              <a:rPr lang="en-GB" sz="2400" dirty="0" err="1"/>
              <a:t>path,etc</a:t>
            </a:r>
            <a:r>
              <a:rPr lang="en-GB" sz="2400" dirty="0"/>
              <a:t> </a:t>
            </a:r>
          </a:p>
          <a:p>
            <a:r>
              <a:rPr lang="en-GB" sz="2400" dirty="0"/>
              <a:t>Understand what is meant by ‘crashing’ a project</a:t>
            </a:r>
          </a:p>
          <a:p>
            <a:r>
              <a:rPr lang="en-GB" sz="2400" dirty="0"/>
              <a:t>Case studies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5314" y="43354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Question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7" name="Picture 6" descr="USY_MB1_RGB_Standard_Logo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60648"/>
            <a:ext cx="1567180" cy="5461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279" y="1693557"/>
            <a:ext cx="2511801" cy="251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4712" y="4322367"/>
            <a:ext cx="3744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Why poor communications ?</a:t>
            </a:r>
          </a:p>
          <a:p>
            <a:pPr algn="ctr"/>
            <a:endParaRPr lang="en-AU" sz="2400" dirty="0"/>
          </a:p>
          <a:p>
            <a:pPr algn="ctr"/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447100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6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269966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AU" dirty="0"/>
              <a:t>Four most common reasons</a:t>
            </a:r>
          </a:p>
        </p:txBody>
      </p:sp>
      <p:sp>
        <p:nvSpPr>
          <p:cNvPr id="27652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412966"/>
            <a:ext cx="7772400" cy="2527920"/>
          </a:xfrm>
        </p:spPr>
        <p:txBody>
          <a:bodyPr/>
          <a:lstStyle/>
          <a:p>
            <a:r>
              <a:rPr lang="en-AU" i="1" dirty="0"/>
              <a:t>Incomplete project </a:t>
            </a:r>
            <a:r>
              <a:rPr lang="en-AU" b="1" i="1" dirty="0"/>
              <a:t>requirements </a:t>
            </a:r>
            <a:r>
              <a:rPr lang="en-AU" i="1" dirty="0"/>
              <a:t>(10%)</a:t>
            </a:r>
          </a:p>
          <a:p>
            <a:r>
              <a:rPr lang="en-AU" i="1" dirty="0"/>
              <a:t>Unrealistic </a:t>
            </a:r>
            <a:r>
              <a:rPr lang="en-AU" b="1" i="1" dirty="0"/>
              <a:t>schedules</a:t>
            </a:r>
            <a:r>
              <a:rPr lang="en-AU" i="1" dirty="0"/>
              <a:t> (13%)</a:t>
            </a:r>
          </a:p>
          <a:p>
            <a:r>
              <a:rPr lang="en-AU" i="1" dirty="0"/>
              <a:t>Insufficient resource </a:t>
            </a:r>
            <a:r>
              <a:rPr lang="en-AU" b="1" i="1" dirty="0"/>
              <a:t>planning</a:t>
            </a:r>
            <a:r>
              <a:rPr lang="en-AU" i="1" dirty="0"/>
              <a:t> (18%)</a:t>
            </a:r>
          </a:p>
          <a:p>
            <a:r>
              <a:rPr lang="en-AU" i="1" dirty="0"/>
              <a:t>Poor </a:t>
            </a:r>
            <a:r>
              <a:rPr lang="en-AU" b="1" i="1" dirty="0"/>
              <a:t>communications</a:t>
            </a:r>
            <a:r>
              <a:rPr lang="en-AU" i="1" dirty="0"/>
              <a:t> (28%)</a:t>
            </a:r>
          </a:p>
        </p:txBody>
      </p:sp>
      <p:sp>
        <p:nvSpPr>
          <p:cNvPr id="409605" name="Rectangle 5"/>
          <p:cNvSpPr>
            <a:spLocks noChangeArrowheads="1"/>
          </p:cNvSpPr>
          <p:nvPr/>
        </p:nvSpPr>
        <p:spPr bwMode="auto">
          <a:xfrm>
            <a:off x="611188" y="4289714"/>
            <a:ext cx="7772400" cy="1735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AU" sz="3200" dirty="0">
                <a:latin typeface="Arial" charset="0"/>
              </a:rPr>
              <a:t>These are four areas are central to the practice of 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AU" sz="3200" dirty="0">
                <a:latin typeface="Arial" charset="0"/>
              </a:rPr>
              <a:t> “PROJECT MANAGEMENT”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build="p"/>
      <p:bldP spid="40960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Does this happen in 2019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7" y="1536493"/>
            <a:ext cx="8389398" cy="500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3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1143000"/>
          </a:xfrm>
        </p:spPr>
        <p:txBody>
          <a:bodyPr/>
          <a:lstStyle/>
          <a:p>
            <a:r>
              <a:rPr lang="en-GB" dirty="0"/>
              <a:t>The “Triple Constraint”</a:t>
            </a:r>
            <a:endParaRPr lang="en-AU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rot="5400000" flipH="1" flipV="1">
            <a:off x="5400886" y="3392202"/>
            <a:ext cx="2807518" cy="79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10800000" flipV="1">
            <a:off x="4788024" y="4797152"/>
            <a:ext cx="2016224" cy="792088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6804248" y="4796358"/>
            <a:ext cx="2016224" cy="792088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Parallelogram 20"/>
          <p:cNvSpPr/>
          <p:nvPr/>
        </p:nvSpPr>
        <p:spPr bwMode="auto">
          <a:xfrm rot="20335953">
            <a:off x="4640470" y="2791280"/>
            <a:ext cx="2621123" cy="2268033"/>
          </a:xfrm>
          <a:prstGeom prst="parallelogram">
            <a:avLst>
              <a:gd name="adj" fmla="val 3780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Scope</a:t>
            </a:r>
            <a:endParaRPr kumimoji="0" lang="en-A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2" name="Parallelogram 21"/>
          <p:cNvSpPr/>
          <p:nvPr/>
        </p:nvSpPr>
        <p:spPr bwMode="auto">
          <a:xfrm rot="5400000">
            <a:off x="6121330" y="3050351"/>
            <a:ext cx="3149265" cy="1784496"/>
          </a:xfrm>
          <a:prstGeom prst="parallelogram">
            <a:avLst>
              <a:gd name="adj" fmla="val 40251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30000"/>
            </a:camera>
            <a:lightRig rig="threePt" dir="t"/>
          </a:scene3d>
        </p:spPr>
        <p:txBody>
          <a:bodyPr vert="vert270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Time</a:t>
            </a:r>
            <a:endParaRPr kumimoji="0" lang="en-A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5" name="Parallelogram 24"/>
          <p:cNvSpPr/>
          <p:nvPr/>
        </p:nvSpPr>
        <p:spPr bwMode="auto">
          <a:xfrm rot="1239154">
            <a:off x="5213093" y="4895566"/>
            <a:ext cx="3371098" cy="1218606"/>
          </a:xfrm>
          <a:prstGeom prst="parallelogram">
            <a:avLst>
              <a:gd name="adj" fmla="val 112329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Cost $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395536" y="1268760"/>
            <a:ext cx="4750296" cy="48272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aim</a:t>
            </a:r>
            <a:r>
              <a:rPr kumimoji="0" lang="en-GB" sz="28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the project manager is to 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3400" lvl="1" indent="-258763" eaLnBrk="0" hangingPunct="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have the project completed </a:t>
            </a:r>
            <a:r>
              <a:rPr kumimoji="0" lang="en-GB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time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GB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within budget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...</a:t>
            </a:r>
          </a:p>
          <a:p>
            <a:pPr marL="533400" lvl="1" indent="-258763" eaLnBrk="0" hangingPunct="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... whilst at the same time satisfying the </a:t>
            </a:r>
            <a:r>
              <a:rPr kumimoji="0" lang="en-GB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quality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</a:t>
            </a: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work required. 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project manager is bound by the </a:t>
            </a:r>
            <a:b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“Triple Constraint”: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731" y="4031287"/>
            <a:ext cx="988399" cy="908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752" y="2976107"/>
            <a:ext cx="1032932" cy="773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Question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7" name="Picture 6" descr="USY_MB1_RGB_Standard_Logo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60648"/>
            <a:ext cx="1567180" cy="5461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6004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6968" y="5373216"/>
            <a:ext cx="819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Which might be the predominant element in your group project ?</a:t>
            </a:r>
          </a:p>
        </p:txBody>
      </p:sp>
    </p:spTree>
    <p:extLst>
      <p:ext uri="{BB962C8B-B14F-4D97-AF65-F5344CB8AC3E}">
        <p14:creationId xmlns:p14="http://schemas.microsoft.com/office/powerpoint/2010/main" val="2447100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Key Planning principle: four steps</a:t>
            </a:r>
          </a:p>
        </p:txBody>
      </p:sp>
      <p:sp>
        <p:nvSpPr>
          <p:cNvPr id="2970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16131" y="1815737"/>
            <a:ext cx="7772400" cy="4114800"/>
          </a:xfrm>
        </p:spPr>
        <p:txBody>
          <a:bodyPr/>
          <a:lstStyle/>
          <a:p>
            <a:pPr marL="609600" indent="-609600">
              <a:spcAft>
                <a:spcPts val="1800"/>
              </a:spcAft>
              <a:buFont typeface="Wingdings" pitchFamily="2" charset="2"/>
              <a:buAutoNum type="arabicPeriod"/>
            </a:pPr>
            <a:r>
              <a:rPr lang="en-AU" sz="2400" dirty="0"/>
              <a:t>Determine </a:t>
            </a:r>
            <a:r>
              <a:rPr lang="en-AU" sz="2400" dirty="0">
                <a:solidFill>
                  <a:srgbClr val="FF0000"/>
                </a:solidFill>
              </a:rPr>
              <a:t>work breakdown </a:t>
            </a:r>
            <a:r>
              <a:rPr lang="en-AU" sz="2400" dirty="0"/>
              <a:t>structure</a:t>
            </a:r>
          </a:p>
          <a:p>
            <a:pPr marL="609600" indent="-609600">
              <a:spcAft>
                <a:spcPts val="1800"/>
              </a:spcAft>
              <a:buFont typeface="Wingdings" pitchFamily="2" charset="2"/>
              <a:buAutoNum type="arabicPeriod"/>
            </a:pPr>
            <a:endParaRPr lang="en-AU" sz="2400" dirty="0"/>
          </a:p>
          <a:p>
            <a:pPr marL="609600" indent="-609600">
              <a:spcAft>
                <a:spcPts val="1800"/>
              </a:spcAft>
              <a:buFont typeface="Wingdings" pitchFamily="2" charset="2"/>
              <a:buAutoNum type="arabicPeriod"/>
            </a:pPr>
            <a:r>
              <a:rPr lang="en-AU" sz="2400" dirty="0"/>
              <a:t>Estimate amount of </a:t>
            </a:r>
            <a:r>
              <a:rPr lang="en-AU" sz="2400" dirty="0">
                <a:solidFill>
                  <a:srgbClr val="FF0000"/>
                </a:solidFill>
              </a:rPr>
              <a:t>effort</a:t>
            </a:r>
            <a:r>
              <a:rPr lang="en-AU" sz="2400" dirty="0"/>
              <a:t> required</a:t>
            </a:r>
          </a:p>
          <a:p>
            <a:pPr marL="609600" indent="-609600">
              <a:spcAft>
                <a:spcPts val="1800"/>
              </a:spcAft>
              <a:buFont typeface="Wingdings" pitchFamily="2" charset="2"/>
              <a:buAutoNum type="arabicPeriod"/>
            </a:pPr>
            <a:endParaRPr lang="en-AU" sz="2400" dirty="0"/>
          </a:p>
          <a:p>
            <a:pPr marL="609600" indent="-609600">
              <a:spcAft>
                <a:spcPts val="1800"/>
              </a:spcAft>
              <a:buFont typeface="Wingdings" pitchFamily="2" charset="2"/>
              <a:buAutoNum type="arabicPeriod"/>
            </a:pPr>
            <a:r>
              <a:rPr lang="en-AU" sz="2400" dirty="0"/>
              <a:t>Determine </a:t>
            </a:r>
            <a:r>
              <a:rPr lang="en-AU" sz="2400" dirty="0">
                <a:solidFill>
                  <a:srgbClr val="FF0000"/>
                </a:solidFill>
              </a:rPr>
              <a:t>dependencies</a:t>
            </a:r>
            <a:r>
              <a:rPr lang="en-AU" sz="2400" dirty="0"/>
              <a:t> between activities</a:t>
            </a:r>
          </a:p>
          <a:p>
            <a:pPr marL="609600" indent="-609600">
              <a:spcAft>
                <a:spcPts val="1800"/>
              </a:spcAft>
              <a:buFont typeface="Wingdings" pitchFamily="2" charset="2"/>
              <a:buAutoNum type="arabicPeriod"/>
            </a:pPr>
            <a:endParaRPr lang="en-AU" sz="2400" dirty="0"/>
          </a:p>
          <a:p>
            <a:pPr marL="609600" indent="-609600">
              <a:spcAft>
                <a:spcPts val="1800"/>
              </a:spcAft>
              <a:buFont typeface="Wingdings" pitchFamily="2" charset="2"/>
              <a:buAutoNum type="arabicPeriod"/>
            </a:pPr>
            <a:r>
              <a:rPr lang="en-AU" sz="2400" dirty="0"/>
              <a:t>Devise project </a:t>
            </a:r>
            <a:r>
              <a:rPr lang="en-AU" sz="2400" dirty="0">
                <a:solidFill>
                  <a:srgbClr val="FF0000"/>
                </a:solidFill>
              </a:rPr>
              <a:t>schedule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18" y="4193473"/>
            <a:ext cx="1596934" cy="1155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338" y="3152502"/>
            <a:ext cx="1091064" cy="817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288" y="1866627"/>
            <a:ext cx="1102660" cy="891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1" y="5461108"/>
            <a:ext cx="1837509" cy="10651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15834" y="117532"/>
            <a:ext cx="7772400" cy="1827212"/>
          </a:xfrm>
        </p:spPr>
        <p:txBody>
          <a:bodyPr/>
          <a:lstStyle/>
          <a:p>
            <a:pPr>
              <a:defRPr/>
            </a:pPr>
            <a:r>
              <a:rPr lang="en-AU" sz="2800" dirty="0"/>
              <a:t>Determining the </a:t>
            </a:r>
            <a:br>
              <a:rPr lang="en-AU" sz="2800" dirty="0"/>
            </a:br>
            <a:r>
              <a:rPr lang="en-AU" sz="2800" dirty="0"/>
              <a:t>Work Breakdown Structure (WBS) </a:t>
            </a:r>
            <a:br>
              <a:rPr lang="en-AU" sz="2800" dirty="0"/>
            </a:br>
            <a:r>
              <a:rPr lang="en-AU" sz="2800" dirty="0"/>
              <a:t>(still a useful tool)</a:t>
            </a:r>
          </a:p>
        </p:txBody>
      </p:sp>
      <p:sp>
        <p:nvSpPr>
          <p:cNvPr id="3174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08113" y="4774474"/>
            <a:ext cx="6400800" cy="1752600"/>
          </a:xfrm>
        </p:spPr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sz="1800" dirty="0"/>
              <a:t>“A work breakdown structure is a </a:t>
            </a:r>
            <a:r>
              <a:rPr lang="en-US" sz="1800" dirty="0">
                <a:solidFill>
                  <a:srgbClr val="FF0000"/>
                </a:solidFill>
              </a:rPr>
              <a:t>deliverable-oriented</a:t>
            </a:r>
            <a:r>
              <a:rPr lang="en-US" sz="1800" dirty="0"/>
              <a:t> grouping of project elements that organizes and defines the total scope of the project”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684213" y="6383405"/>
            <a:ext cx="7848600" cy="22775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Arial" charset="0"/>
              <a:buNone/>
            </a:pPr>
            <a:r>
              <a:rPr lang="en-US" sz="1100" dirty="0">
                <a:latin typeface="Arial" charset="0"/>
              </a:rPr>
              <a:t>Project Management Book of Knowledge; Project Management Institute; 1996</a:t>
            </a:r>
            <a:endParaRPr lang="en-AU" sz="11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94" y="1835603"/>
            <a:ext cx="4488589" cy="25692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sz="3600"/>
              <a:t>Elements of work breakdown structure</a:t>
            </a:r>
          </a:p>
        </p:txBody>
      </p:sp>
      <p:sp>
        <p:nvSpPr>
          <p:cNvPr id="32772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AU">
                <a:solidFill>
                  <a:srgbClr val="FF0000"/>
                </a:solidFill>
              </a:rPr>
              <a:t>Deliverable</a:t>
            </a:r>
            <a:r>
              <a:rPr lang="en-AU"/>
              <a:t> </a:t>
            </a:r>
          </a:p>
          <a:p>
            <a:pPr lvl="1">
              <a:lnSpc>
                <a:spcPct val="90000"/>
              </a:lnSpc>
            </a:pPr>
            <a:r>
              <a:rPr lang="en-AU"/>
              <a:t>A unit of output that is to be delivered</a:t>
            </a:r>
          </a:p>
          <a:p>
            <a:pPr>
              <a:lnSpc>
                <a:spcPct val="90000"/>
              </a:lnSpc>
            </a:pPr>
            <a:r>
              <a:rPr lang="en-AU">
                <a:solidFill>
                  <a:srgbClr val="FF0000"/>
                </a:solidFill>
              </a:rPr>
              <a:t>Activity</a:t>
            </a:r>
          </a:p>
          <a:p>
            <a:pPr lvl="1">
              <a:lnSpc>
                <a:spcPct val="90000"/>
              </a:lnSpc>
            </a:pPr>
            <a:r>
              <a:rPr lang="en-AU"/>
              <a:t>A major work category. </a:t>
            </a:r>
          </a:p>
          <a:p>
            <a:pPr lvl="1">
              <a:lnSpc>
                <a:spcPct val="90000"/>
              </a:lnSpc>
            </a:pPr>
            <a:r>
              <a:rPr lang="en-AU"/>
              <a:t>Usually </a:t>
            </a:r>
            <a:r>
              <a:rPr lang="en-GB"/>
              <a:t>lasts no less than one day and no longer than 30 days. </a:t>
            </a:r>
            <a:endParaRPr lang="en-AU"/>
          </a:p>
          <a:p>
            <a:pPr>
              <a:lnSpc>
                <a:spcPct val="90000"/>
              </a:lnSpc>
            </a:pPr>
            <a:r>
              <a:rPr lang="en-AU">
                <a:solidFill>
                  <a:srgbClr val="FF0000"/>
                </a:solidFill>
              </a:rPr>
              <a:t>Task</a:t>
            </a:r>
          </a:p>
          <a:p>
            <a:pPr lvl="1">
              <a:lnSpc>
                <a:spcPct val="90000"/>
              </a:lnSpc>
            </a:pPr>
            <a:r>
              <a:rPr lang="en-AU"/>
              <a:t>Small unit of work that makes up an activity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971550" y="3284538"/>
            <a:ext cx="6985000" cy="2746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A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755576" y="332656"/>
            <a:ext cx="7715250" cy="1224136"/>
          </a:xfrm>
        </p:spPr>
        <p:txBody>
          <a:bodyPr/>
          <a:lstStyle/>
          <a:p>
            <a:r>
              <a:rPr lang="en-AU" sz="2800" dirty="0"/>
              <a:t>The granularity problem</a:t>
            </a:r>
          </a:p>
          <a:p>
            <a:r>
              <a:rPr lang="en-AU" sz="4000" dirty="0"/>
              <a:t>How much detail is enough?</a:t>
            </a:r>
            <a:r>
              <a:rPr lang="en-AU" sz="3600" dirty="0"/>
              <a:t> </a:t>
            </a:r>
          </a:p>
          <a:p>
            <a:endParaRPr lang="en-AU" sz="2800" dirty="0"/>
          </a:p>
        </p:txBody>
      </p:sp>
      <p:sp>
        <p:nvSpPr>
          <p:cNvPr id="5126" name="Text Box 7"/>
          <p:cNvSpPr txBox="1">
            <a:spLocks noChangeArrowheads="1"/>
          </p:cNvSpPr>
          <p:nvPr/>
        </p:nvSpPr>
        <p:spPr bwMode="auto">
          <a:xfrm>
            <a:off x="971550" y="3284538"/>
            <a:ext cx="6985000" cy="2746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AU"/>
          </a:p>
        </p:txBody>
      </p:sp>
      <p:sp>
        <p:nvSpPr>
          <p:cNvPr id="310281" name="Text Box 9"/>
          <p:cNvSpPr txBox="1">
            <a:spLocks noChangeArrowheads="1"/>
          </p:cNvSpPr>
          <p:nvPr/>
        </p:nvSpPr>
        <p:spPr bwMode="auto">
          <a:xfrm>
            <a:off x="683568" y="1772816"/>
            <a:ext cx="3672408" cy="8309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AU" sz="2400" dirty="0">
                <a:solidFill>
                  <a:schemeClr val="folHlink"/>
                </a:solidFill>
                <a:latin typeface="Arial" charset="0"/>
              </a:rPr>
              <a:t>Does this breakdown have enough detail?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043470"/>
              </p:ext>
            </p:extLst>
          </p:nvPr>
        </p:nvGraphicFramePr>
        <p:xfrm>
          <a:off x="683567" y="3645025"/>
          <a:ext cx="7920881" cy="2520279"/>
        </p:xfrm>
        <a:graphic>
          <a:graphicData uri="http://schemas.openxmlformats.org/drawingml/2006/table">
            <a:tbl>
              <a:tblPr/>
              <a:tblGrid>
                <a:gridCol w="2156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00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12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Week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2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Task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Hours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933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Source tools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&lt;-&gt;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933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Build software API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&lt;---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----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----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----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---&gt;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933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Test API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&lt;-&gt;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67544" y="2780928"/>
            <a:ext cx="4176464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AU" sz="2400" dirty="0">
                <a:solidFill>
                  <a:schemeClr val="folHlink"/>
                </a:solidFill>
                <a:latin typeface="Arial" charset="0"/>
              </a:rPr>
              <a:t>Why not?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54" y="1711835"/>
            <a:ext cx="2828925" cy="161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81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1560" y="332656"/>
            <a:ext cx="7772400" cy="864096"/>
          </a:xfrm>
        </p:spPr>
        <p:txBody>
          <a:bodyPr/>
          <a:lstStyle/>
          <a:p>
            <a:r>
              <a:rPr lang="en-AU" dirty="0"/>
              <a:t>Which view is right? This …</a:t>
            </a:r>
          </a:p>
        </p:txBody>
      </p:sp>
      <p:pic>
        <p:nvPicPr>
          <p:cNvPr id="5" name="Picture 4" descr="WBS-Fig2A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36" y="1484784"/>
            <a:ext cx="8352928" cy="49880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437901" y="1314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</a:rPr>
              <a:t>Quick Update Quiz 1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CA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4925144"/>
          </a:xfrm>
        </p:spPr>
        <p:txBody>
          <a:bodyPr>
            <a:noAutofit/>
          </a:bodyPr>
          <a:lstStyle/>
          <a:p>
            <a:r>
              <a:rPr lang="en-AU" sz="2000" dirty="0"/>
              <a:t>60 minutes / 10 marks   - </a:t>
            </a:r>
            <a:r>
              <a:rPr lang="en-AU" sz="2000" dirty="0">
                <a:solidFill>
                  <a:srgbClr val="FF0000"/>
                </a:solidFill>
              </a:rPr>
              <a:t>ONE ATTEMPT</a:t>
            </a:r>
          </a:p>
          <a:p>
            <a:r>
              <a:rPr lang="en-AU" sz="2000" dirty="0">
                <a:solidFill>
                  <a:srgbClr val="FF0000"/>
                </a:solidFill>
              </a:rPr>
              <a:t>Multiple choice</a:t>
            </a:r>
          </a:p>
          <a:p>
            <a:r>
              <a:rPr lang="en-AU" sz="2000" dirty="0"/>
              <a:t>60 questions / 1 + minutes per question</a:t>
            </a:r>
          </a:p>
          <a:p>
            <a:r>
              <a:rPr lang="en-AU" sz="2000" dirty="0"/>
              <a:t>Open book / use your slides, only 1st 6 weeks lectures</a:t>
            </a:r>
          </a:p>
          <a:p>
            <a:pPr lvl="1"/>
            <a:r>
              <a:rPr lang="en-AU" sz="2000" dirty="0"/>
              <a:t>questions to test your critical and analytical skills !</a:t>
            </a:r>
          </a:p>
          <a:p>
            <a:r>
              <a:rPr lang="en-AU" sz="2000" dirty="0"/>
              <a:t>1 attempt to answer questions – otherwise it is too easy</a:t>
            </a:r>
          </a:p>
          <a:p>
            <a:r>
              <a:rPr lang="en-AU" sz="2000" b="1" dirty="0"/>
              <a:t>Random questions – cannot work your mates answer !</a:t>
            </a:r>
          </a:p>
          <a:p>
            <a:r>
              <a:rPr lang="en-AU" sz="2000" i="1" dirty="0">
                <a:solidFill>
                  <a:srgbClr val="FF0000"/>
                </a:solidFill>
              </a:rPr>
              <a:t>Open from October 4th@ 11.59pm till 11</a:t>
            </a:r>
            <a:r>
              <a:rPr lang="en-AU" sz="2000" i="1" baseline="30000" dirty="0">
                <a:solidFill>
                  <a:srgbClr val="FF0000"/>
                </a:solidFill>
              </a:rPr>
              <a:t>th</a:t>
            </a:r>
            <a:r>
              <a:rPr lang="en-AU" sz="2000" i="1" dirty="0">
                <a:solidFill>
                  <a:srgbClr val="FF0000"/>
                </a:solidFill>
              </a:rPr>
              <a:t> October @ 11.59pm </a:t>
            </a:r>
          </a:p>
          <a:p>
            <a:r>
              <a:rPr lang="en-AU" sz="2000" dirty="0"/>
              <a:t>Do it any time, but make sure you complete in 1 go</a:t>
            </a:r>
          </a:p>
          <a:p>
            <a:r>
              <a:rPr lang="en-AU" sz="2000" dirty="0">
                <a:solidFill>
                  <a:srgbClr val="FF0000"/>
                </a:solidFill>
              </a:rPr>
              <a:t>Cannot have 280 students claiming internet was down  - they get 0%.</a:t>
            </a:r>
          </a:p>
          <a:p>
            <a:r>
              <a:rPr lang="en-AU" sz="2000" dirty="0">
                <a:solidFill>
                  <a:srgbClr val="FF0000"/>
                </a:solidFill>
              </a:rPr>
              <a:t>No extensions !  - Don’t just try to see if it is working !</a:t>
            </a:r>
          </a:p>
          <a:p>
            <a:r>
              <a:rPr lang="en-AU" sz="2000" dirty="0">
                <a:solidFill>
                  <a:srgbClr val="FF0000"/>
                </a:solidFill>
              </a:rPr>
              <a:t>No reset’s if you are not in lecture or have not read the instructions – students receive 0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1415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BS-Fig2B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1556792"/>
            <a:ext cx="8119607" cy="47511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5003800" y="4581525"/>
            <a:ext cx="3924300" cy="1946275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5125" indent="-365125" eaLnBrk="0" hangingPunct="0">
              <a:spcBef>
                <a:spcPct val="50000"/>
              </a:spcBef>
              <a:buFont typeface="Wingdings" pitchFamily="2" charset="2"/>
              <a:buChar char="§"/>
            </a:pPr>
            <a:r>
              <a:rPr lang="en-AU" sz="2400" dirty="0">
                <a:solidFill>
                  <a:srgbClr val="0000FF"/>
                </a:solidFill>
                <a:latin typeface="Arial" charset="0"/>
              </a:rPr>
              <a:t>Which breakdown is correct?</a:t>
            </a:r>
          </a:p>
          <a:p>
            <a:pPr marL="365125" indent="-365125" eaLnBrk="0" hangingPunct="0">
              <a:spcBef>
                <a:spcPct val="50000"/>
              </a:spcBef>
              <a:buFont typeface="Wingdings" pitchFamily="2" charset="2"/>
              <a:buChar char="§"/>
            </a:pPr>
            <a:r>
              <a:rPr lang="en-AU" sz="2400" dirty="0">
                <a:solidFill>
                  <a:srgbClr val="0000FF"/>
                </a:solidFill>
                <a:latin typeface="Arial" charset="0"/>
              </a:rPr>
              <a:t>Are they both correct?</a:t>
            </a:r>
          </a:p>
          <a:p>
            <a:pPr marL="365125" indent="-365125" eaLnBrk="0" hangingPunct="0">
              <a:spcBef>
                <a:spcPct val="50000"/>
              </a:spcBef>
              <a:buFont typeface="Wingdings" pitchFamily="2" charset="2"/>
              <a:buChar char="§"/>
            </a:pPr>
            <a:r>
              <a:rPr lang="en-AU" sz="2400" dirty="0">
                <a:solidFill>
                  <a:srgbClr val="0000FF"/>
                </a:solidFill>
                <a:latin typeface="Arial" charset="0"/>
              </a:rPr>
              <a:t>Which is better?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611560" y="332656"/>
            <a:ext cx="7772400" cy="8640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Or this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79711" y="214403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AU" dirty="0"/>
              <a:t>Determining dependencies</a:t>
            </a:r>
          </a:p>
        </p:txBody>
      </p:sp>
      <p:sp>
        <p:nvSpPr>
          <p:cNvPr id="4813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59807" y="4719638"/>
            <a:ext cx="6400800" cy="1752600"/>
          </a:xfrm>
        </p:spPr>
        <p:txBody>
          <a:bodyPr/>
          <a:lstStyle/>
          <a:p>
            <a:r>
              <a:rPr lang="en-AU" dirty="0"/>
              <a:t>Which task(s) must be completed before this activity or task can begin?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14" y="1863635"/>
            <a:ext cx="4769496" cy="239227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2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719138"/>
          </a:xfrm>
        </p:spPr>
        <p:txBody>
          <a:bodyPr/>
          <a:lstStyle/>
          <a:p>
            <a:pPr>
              <a:defRPr/>
            </a:pPr>
            <a:r>
              <a:rPr lang="en-AU"/>
              <a:t>The resulting network</a:t>
            </a:r>
          </a:p>
        </p:txBody>
      </p:sp>
      <p:grpSp>
        <p:nvGrpSpPr>
          <p:cNvPr id="52228" name="Group 52"/>
          <p:cNvGrpSpPr>
            <a:grpSpLocks/>
          </p:cNvGrpSpPr>
          <p:nvPr/>
        </p:nvGrpSpPr>
        <p:grpSpPr bwMode="auto">
          <a:xfrm>
            <a:off x="900113" y="1268413"/>
            <a:ext cx="7704137" cy="4033837"/>
            <a:chOff x="567" y="663"/>
            <a:chExt cx="4853" cy="2541"/>
          </a:xfrm>
        </p:grpSpPr>
        <p:grpSp>
          <p:nvGrpSpPr>
            <p:cNvPr id="52230" name="Group 7"/>
            <p:cNvGrpSpPr>
              <a:grpSpLocks/>
            </p:cNvGrpSpPr>
            <p:nvPr/>
          </p:nvGrpSpPr>
          <p:grpSpPr bwMode="auto">
            <a:xfrm>
              <a:off x="567" y="1933"/>
              <a:ext cx="499" cy="454"/>
              <a:chOff x="567" y="1933"/>
              <a:chExt cx="499" cy="454"/>
            </a:xfrm>
          </p:grpSpPr>
          <p:sp>
            <p:nvSpPr>
              <p:cNvPr id="52274" name="Oval 5"/>
              <p:cNvSpPr>
                <a:spLocks noChangeArrowheads="1"/>
              </p:cNvSpPr>
              <p:nvPr/>
            </p:nvSpPr>
            <p:spPr bwMode="auto">
              <a:xfrm>
                <a:off x="567" y="1933"/>
                <a:ext cx="499" cy="45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AU"/>
              </a:p>
            </p:txBody>
          </p:sp>
          <p:sp>
            <p:nvSpPr>
              <p:cNvPr id="52275" name="Text Box 6"/>
              <p:cNvSpPr txBox="1">
                <a:spLocks noChangeArrowheads="1"/>
              </p:cNvSpPr>
              <p:nvPr/>
            </p:nvSpPr>
            <p:spPr bwMode="auto">
              <a:xfrm>
                <a:off x="703" y="2024"/>
                <a:ext cx="182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AU" sz="2000" b="1">
                    <a:latin typeface="Arial" charset="0"/>
                  </a:rPr>
                  <a:t>A</a:t>
                </a:r>
              </a:p>
            </p:txBody>
          </p:sp>
        </p:grpSp>
        <p:grpSp>
          <p:nvGrpSpPr>
            <p:cNvPr id="52231" name="Group 8"/>
            <p:cNvGrpSpPr>
              <a:grpSpLocks/>
            </p:cNvGrpSpPr>
            <p:nvPr/>
          </p:nvGrpSpPr>
          <p:grpSpPr bwMode="auto">
            <a:xfrm>
              <a:off x="1247" y="2750"/>
              <a:ext cx="499" cy="454"/>
              <a:chOff x="567" y="1933"/>
              <a:chExt cx="499" cy="454"/>
            </a:xfrm>
          </p:grpSpPr>
          <p:sp>
            <p:nvSpPr>
              <p:cNvPr id="52272" name="Oval 9"/>
              <p:cNvSpPr>
                <a:spLocks noChangeArrowheads="1"/>
              </p:cNvSpPr>
              <p:nvPr/>
            </p:nvSpPr>
            <p:spPr bwMode="auto">
              <a:xfrm>
                <a:off x="567" y="1933"/>
                <a:ext cx="499" cy="45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AU"/>
              </a:p>
            </p:txBody>
          </p:sp>
          <p:sp>
            <p:nvSpPr>
              <p:cNvPr id="52273" name="Text Box 10"/>
              <p:cNvSpPr txBox="1">
                <a:spLocks noChangeArrowheads="1"/>
              </p:cNvSpPr>
              <p:nvPr/>
            </p:nvSpPr>
            <p:spPr bwMode="auto">
              <a:xfrm>
                <a:off x="703" y="2024"/>
                <a:ext cx="182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AU" sz="2000" b="1">
                    <a:latin typeface="Arial" charset="0"/>
                  </a:rPr>
                  <a:t>C</a:t>
                </a:r>
              </a:p>
            </p:txBody>
          </p:sp>
        </p:grpSp>
        <p:grpSp>
          <p:nvGrpSpPr>
            <p:cNvPr id="52232" name="Group 11"/>
            <p:cNvGrpSpPr>
              <a:grpSpLocks/>
            </p:cNvGrpSpPr>
            <p:nvPr/>
          </p:nvGrpSpPr>
          <p:grpSpPr bwMode="auto">
            <a:xfrm>
              <a:off x="1338" y="1344"/>
              <a:ext cx="499" cy="454"/>
              <a:chOff x="567" y="1933"/>
              <a:chExt cx="499" cy="454"/>
            </a:xfrm>
          </p:grpSpPr>
          <p:sp>
            <p:nvSpPr>
              <p:cNvPr id="52270" name="Oval 12"/>
              <p:cNvSpPr>
                <a:spLocks noChangeArrowheads="1"/>
              </p:cNvSpPr>
              <p:nvPr/>
            </p:nvSpPr>
            <p:spPr bwMode="auto">
              <a:xfrm>
                <a:off x="567" y="1933"/>
                <a:ext cx="499" cy="45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AU"/>
              </a:p>
            </p:txBody>
          </p:sp>
          <p:sp>
            <p:nvSpPr>
              <p:cNvPr id="52271" name="Text Box 13"/>
              <p:cNvSpPr txBox="1">
                <a:spLocks noChangeArrowheads="1"/>
              </p:cNvSpPr>
              <p:nvPr/>
            </p:nvSpPr>
            <p:spPr bwMode="auto">
              <a:xfrm>
                <a:off x="703" y="2024"/>
                <a:ext cx="182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AU" sz="2000" b="1">
                    <a:latin typeface="Arial" charset="0"/>
                  </a:rPr>
                  <a:t>B</a:t>
                </a:r>
              </a:p>
            </p:txBody>
          </p:sp>
        </p:grpSp>
        <p:grpSp>
          <p:nvGrpSpPr>
            <p:cNvPr id="52233" name="Group 14"/>
            <p:cNvGrpSpPr>
              <a:grpSpLocks/>
            </p:cNvGrpSpPr>
            <p:nvPr/>
          </p:nvGrpSpPr>
          <p:grpSpPr bwMode="auto">
            <a:xfrm>
              <a:off x="2381" y="1979"/>
              <a:ext cx="499" cy="454"/>
              <a:chOff x="567" y="1933"/>
              <a:chExt cx="499" cy="454"/>
            </a:xfrm>
          </p:grpSpPr>
          <p:sp>
            <p:nvSpPr>
              <p:cNvPr id="52268" name="Oval 15"/>
              <p:cNvSpPr>
                <a:spLocks noChangeArrowheads="1"/>
              </p:cNvSpPr>
              <p:nvPr/>
            </p:nvSpPr>
            <p:spPr bwMode="auto">
              <a:xfrm>
                <a:off x="567" y="1933"/>
                <a:ext cx="499" cy="45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AU"/>
              </a:p>
            </p:txBody>
          </p:sp>
          <p:sp>
            <p:nvSpPr>
              <p:cNvPr id="52269" name="Text Box 16"/>
              <p:cNvSpPr txBox="1">
                <a:spLocks noChangeArrowheads="1"/>
              </p:cNvSpPr>
              <p:nvPr/>
            </p:nvSpPr>
            <p:spPr bwMode="auto">
              <a:xfrm>
                <a:off x="703" y="2024"/>
                <a:ext cx="182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AU" sz="2000" b="1">
                    <a:latin typeface="Arial" charset="0"/>
                  </a:rPr>
                  <a:t>F</a:t>
                </a:r>
              </a:p>
            </p:txBody>
          </p:sp>
        </p:grpSp>
        <p:grpSp>
          <p:nvGrpSpPr>
            <p:cNvPr id="52234" name="Group 17"/>
            <p:cNvGrpSpPr>
              <a:grpSpLocks/>
            </p:cNvGrpSpPr>
            <p:nvPr/>
          </p:nvGrpSpPr>
          <p:grpSpPr bwMode="auto">
            <a:xfrm>
              <a:off x="2336" y="1344"/>
              <a:ext cx="499" cy="454"/>
              <a:chOff x="567" y="1933"/>
              <a:chExt cx="499" cy="454"/>
            </a:xfrm>
          </p:grpSpPr>
          <p:sp>
            <p:nvSpPr>
              <p:cNvPr id="52266" name="Oval 18"/>
              <p:cNvSpPr>
                <a:spLocks noChangeArrowheads="1"/>
              </p:cNvSpPr>
              <p:nvPr/>
            </p:nvSpPr>
            <p:spPr bwMode="auto">
              <a:xfrm>
                <a:off x="567" y="1933"/>
                <a:ext cx="499" cy="45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AU"/>
              </a:p>
            </p:txBody>
          </p:sp>
          <p:sp>
            <p:nvSpPr>
              <p:cNvPr id="52267" name="Text Box 19"/>
              <p:cNvSpPr txBox="1">
                <a:spLocks noChangeArrowheads="1"/>
              </p:cNvSpPr>
              <p:nvPr/>
            </p:nvSpPr>
            <p:spPr bwMode="auto">
              <a:xfrm>
                <a:off x="703" y="2024"/>
                <a:ext cx="182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AU" sz="2000" b="1">
                    <a:latin typeface="Arial" charset="0"/>
                  </a:rPr>
                  <a:t>E</a:t>
                </a:r>
              </a:p>
            </p:txBody>
          </p:sp>
        </p:grpSp>
        <p:grpSp>
          <p:nvGrpSpPr>
            <p:cNvPr id="52235" name="Group 20"/>
            <p:cNvGrpSpPr>
              <a:grpSpLocks/>
            </p:cNvGrpSpPr>
            <p:nvPr/>
          </p:nvGrpSpPr>
          <p:grpSpPr bwMode="auto">
            <a:xfrm>
              <a:off x="2336" y="663"/>
              <a:ext cx="499" cy="454"/>
              <a:chOff x="567" y="1933"/>
              <a:chExt cx="499" cy="454"/>
            </a:xfrm>
          </p:grpSpPr>
          <p:sp>
            <p:nvSpPr>
              <p:cNvPr id="52264" name="Oval 21"/>
              <p:cNvSpPr>
                <a:spLocks noChangeArrowheads="1"/>
              </p:cNvSpPr>
              <p:nvPr/>
            </p:nvSpPr>
            <p:spPr bwMode="auto">
              <a:xfrm>
                <a:off x="567" y="1933"/>
                <a:ext cx="499" cy="45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AU"/>
              </a:p>
            </p:txBody>
          </p:sp>
          <p:sp>
            <p:nvSpPr>
              <p:cNvPr id="52265" name="Text Box 22"/>
              <p:cNvSpPr txBox="1">
                <a:spLocks noChangeArrowheads="1"/>
              </p:cNvSpPr>
              <p:nvPr/>
            </p:nvSpPr>
            <p:spPr bwMode="auto">
              <a:xfrm>
                <a:off x="703" y="2024"/>
                <a:ext cx="182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AU" sz="2000" b="1">
                    <a:latin typeface="Arial" charset="0"/>
                  </a:rPr>
                  <a:t>D</a:t>
                </a:r>
              </a:p>
            </p:txBody>
          </p:sp>
        </p:grpSp>
        <p:grpSp>
          <p:nvGrpSpPr>
            <p:cNvPr id="52236" name="Group 23"/>
            <p:cNvGrpSpPr>
              <a:grpSpLocks/>
            </p:cNvGrpSpPr>
            <p:nvPr/>
          </p:nvGrpSpPr>
          <p:grpSpPr bwMode="auto">
            <a:xfrm>
              <a:off x="3016" y="2750"/>
              <a:ext cx="499" cy="454"/>
              <a:chOff x="567" y="1933"/>
              <a:chExt cx="499" cy="454"/>
            </a:xfrm>
          </p:grpSpPr>
          <p:sp>
            <p:nvSpPr>
              <p:cNvPr id="52262" name="Oval 24"/>
              <p:cNvSpPr>
                <a:spLocks noChangeArrowheads="1"/>
              </p:cNvSpPr>
              <p:nvPr/>
            </p:nvSpPr>
            <p:spPr bwMode="auto">
              <a:xfrm>
                <a:off x="567" y="1933"/>
                <a:ext cx="499" cy="45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AU"/>
              </a:p>
            </p:txBody>
          </p:sp>
          <p:sp>
            <p:nvSpPr>
              <p:cNvPr id="52263" name="Text Box 25"/>
              <p:cNvSpPr txBox="1">
                <a:spLocks noChangeArrowheads="1"/>
              </p:cNvSpPr>
              <p:nvPr/>
            </p:nvSpPr>
            <p:spPr bwMode="auto">
              <a:xfrm>
                <a:off x="703" y="2024"/>
                <a:ext cx="182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AU" sz="2000" b="1">
                    <a:latin typeface="Arial" charset="0"/>
                  </a:rPr>
                  <a:t>I</a:t>
                </a:r>
              </a:p>
            </p:txBody>
          </p:sp>
        </p:grpSp>
        <p:grpSp>
          <p:nvGrpSpPr>
            <p:cNvPr id="52237" name="Group 26"/>
            <p:cNvGrpSpPr>
              <a:grpSpLocks/>
            </p:cNvGrpSpPr>
            <p:nvPr/>
          </p:nvGrpSpPr>
          <p:grpSpPr bwMode="auto">
            <a:xfrm>
              <a:off x="4059" y="2750"/>
              <a:ext cx="499" cy="454"/>
              <a:chOff x="567" y="1933"/>
              <a:chExt cx="499" cy="454"/>
            </a:xfrm>
          </p:grpSpPr>
          <p:sp>
            <p:nvSpPr>
              <p:cNvPr id="52260" name="Oval 27"/>
              <p:cNvSpPr>
                <a:spLocks noChangeArrowheads="1"/>
              </p:cNvSpPr>
              <p:nvPr/>
            </p:nvSpPr>
            <p:spPr bwMode="auto">
              <a:xfrm>
                <a:off x="567" y="1933"/>
                <a:ext cx="499" cy="45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AU"/>
              </a:p>
            </p:txBody>
          </p:sp>
          <p:sp>
            <p:nvSpPr>
              <p:cNvPr id="52261" name="Text Box 28"/>
              <p:cNvSpPr txBox="1">
                <a:spLocks noChangeArrowheads="1"/>
              </p:cNvSpPr>
              <p:nvPr/>
            </p:nvSpPr>
            <p:spPr bwMode="auto">
              <a:xfrm>
                <a:off x="703" y="2024"/>
                <a:ext cx="182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AU" sz="2000" b="1">
                    <a:latin typeface="Arial" charset="0"/>
                  </a:rPr>
                  <a:t>J</a:t>
                </a:r>
              </a:p>
            </p:txBody>
          </p:sp>
        </p:grpSp>
        <p:grpSp>
          <p:nvGrpSpPr>
            <p:cNvPr id="52238" name="Group 29"/>
            <p:cNvGrpSpPr>
              <a:grpSpLocks/>
            </p:cNvGrpSpPr>
            <p:nvPr/>
          </p:nvGrpSpPr>
          <p:grpSpPr bwMode="auto">
            <a:xfrm>
              <a:off x="4921" y="1706"/>
              <a:ext cx="499" cy="454"/>
              <a:chOff x="567" y="1933"/>
              <a:chExt cx="499" cy="454"/>
            </a:xfrm>
          </p:grpSpPr>
          <p:sp>
            <p:nvSpPr>
              <p:cNvPr id="52258" name="Oval 30"/>
              <p:cNvSpPr>
                <a:spLocks noChangeArrowheads="1"/>
              </p:cNvSpPr>
              <p:nvPr/>
            </p:nvSpPr>
            <p:spPr bwMode="auto">
              <a:xfrm>
                <a:off x="567" y="1933"/>
                <a:ext cx="499" cy="45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AU"/>
              </a:p>
            </p:txBody>
          </p:sp>
          <p:sp>
            <p:nvSpPr>
              <p:cNvPr id="52259" name="Text Box 31"/>
              <p:cNvSpPr txBox="1">
                <a:spLocks noChangeArrowheads="1"/>
              </p:cNvSpPr>
              <p:nvPr/>
            </p:nvSpPr>
            <p:spPr bwMode="auto">
              <a:xfrm>
                <a:off x="703" y="2024"/>
                <a:ext cx="182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AU" sz="2000" b="1">
                    <a:latin typeface="Arial" charset="0"/>
                  </a:rPr>
                  <a:t>K</a:t>
                </a:r>
              </a:p>
            </p:txBody>
          </p:sp>
        </p:grpSp>
        <p:grpSp>
          <p:nvGrpSpPr>
            <p:cNvPr id="52239" name="Group 32"/>
            <p:cNvGrpSpPr>
              <a:grpSpLocks/>
            </p:cNvGrpSpPr>
            <p:nvPr/>
          </p:nvGrpSpPr>
          <p:grpSpPr bwMode="auto">
            <a:xfrm>
              <a:off x="3515" y="663"/>
              <a:ext cx="499" cy="454"/>
              <a:chOff x="567" y="1933"/>
              <a:chExt cx="499" cy="454"/>
            </a:xfrm>
          </p:grpSpPr>
          <p:sp>
            <p:nvSpPr>
              <p:cNvPr id="52256" name="Oval 33"/>
              <p:cNvSpPr>
                <a:spLocks noChangeArrowheads="1"/>
              </p:cNvSpPr>
              <p:nvPr/>
            </p:nvSpPr>
            <p:spPr bwMode="auto">
              <a:xfrm>
                <a:off x="567" y="1933"/>
                <a:ext cx="499" cy="45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AU"/>
              </a:p>
            </p:txBody>
          </p:sp>
          <p:sp>
            <p:nvSpPr>
              <p:cNvPr id="52257" name="Text Box 34"/>
              <p:cNvSpPr txBox="1">
                <a:spLocks noChangeArrowheads="1"/>
              </p:cNvSpPr>
              <p:nvPr/>
            </p:nvSpPr>
            <p:spPr bwMode="auto">
              <a:xfrm>
                <a:off x="703" y="2024"/>
                <a:ext cx="182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AU" sz="2000" b="1">
                    <a:latin typeface="Arial" charset="0"/>
                  </a:rPr>
                  <a:t>G</a:t>
                </a:r>
              </a:p>
            </p:txBody>
          </p:sp>
        </p:grpSp>
        <p:grpSp>
          <p:nvGrpSpPr>
            <p:cNvPr id="52240" name="Group 35"/>
            <p:cNvGrpSpPr>
              <a:grpSpLocks/>
            </p:cNvGrpSpPr>
            <p:nvPr/>
          </p:nvGrpSpPr>
          <p:grpSpPr bwMode="auto">
            <a:xfrm>
              <a:off x="3515" y="1344"/>
              <a:ext cx="499" cy="454"/>
              <a:chOff x="567" y="1933"/>
              <a:chExt cx="499" cy="454"/>
            </a:xfrm>
          </p:grpSpPr>
          <p:sp>
            <p:nvSpPr>
              <p:cNvPr id="52254" name="Oval 36"/>
              <p:cNvSpPr>
                <a:spLocks noChangeArrowheads="1"/>
              </p:cNvSpPr>
              <p:nvPr/>
            </p:nvSpPr>
            <p:spPr bwMode="auto">
              <a:xfrm>
                <a:off x="567" y="1933"/>
                <a:ext cx="499" cy="454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AU"/>
              </a:p>
            </p:txBody>
          </p:sp>
          <p:sp>
            <p:nvSpPr>
              <p:cNvPr id="52255" name="Text Box 37"/>
              <p:cNvSpPr txBox="1">
                <a:spLocks noChangeArrowheads="1"/>
              </p:cNvSpPr>
              <p:nvPr/>
            </p:nvSpPr>
            <p:spPr bwMode="auto">
              <a:xfrm>
                <a:off x="703" y="2024"/>
                <a:ext cx="182" cy="2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AU" sz="2000" b="1">
                    <a:latin typeface="Arial" charset="0"/>
                  </a:rPr>
                  <a:t>H</a:t>
                </a:r>
              </a:p>
            </p:txBody>
          </p:sp>
        </p:grpSp>
        <p:sp>
          <p:nvSpPr>
            <p:cNvPr id="52241" name="Line 38"/>
            <p:cNvSpPr>
              <a:spLocks noChangeShapeType="1"/>
            </p:cNvSpPr>
            <p:nvPr/>
          </p:nvSpPr>
          <p:spPr bwMode="auto">
            <a:xfrm flipV="1">
              <a:off x="1020" y="1706"/>
              <a:ext cx="363" cy="3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42" name="Line 39"/>
            <p:cNvSpPr>
              <a:spLocks noChangeShapeType="1"/>
            </p:cNvSpPr>
            <p:nvPr/>
          </p:nvSpPr>
          <p:spPr bwMode="auto">
            <a:xfrm flipV="1">
              <a:off x="1791" y="981"/>
              <a:ext cx="545" cy="4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43" name="Line 40"/>
            <p:cNvSpPr>
              <a:spLocks noChangeShapeType="1"/>
            </p:cNvSpPr>
            <p:nvPr/>
          </p:nvSpPr>
          <p:spPr bwMode="auto">
            <a:xfrm>
              <a:off x="1837" y="1570"/>
              <a:ext cx="49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44" name="Line 41"/>
            <p:cNvSpPr>
              <a:spLocks noChangeShapeType="1"/>
            </p:cNvSpPr>
            <p:nvPr/>
          </p:nvSpPr>
          <p:spPr bwMode="auto">
            <a:xfrm>
              <a:off x="1791" y="1706"/>
              <a:ext cx="635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45" name="Line 42"/>
            <p:cNvSpPr>
              <a:spLocks noChangeShapeType="1"/>
            </p:cNvSpPr>
            <p:nvPr/>
          </p:nvSpPr>
          <p:spPr bwMode="auto">
            <a:xfrm>
              <a:off x="1746" y="2976"/>
              <a:ext cx="127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46" name="Line 43"/>
            <p:cNvSpPr>
              <a:spLocks noChangeShapeType="1"/>
            </p:cNvSpPr>
            <p:nvPr/>
          </p:nvSpPr>
          <p:spPr bwMode="auto">
            <a:xfrm>
              <a:off x="975" y="2341"/>
              <a:ext cx="317" cy="4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47" name="Line 44"/>
            <p:cNvSpPr>
              <a:spLocks noChangeShapeType="1"/>
            </p:cNvSpPr>
            <p:nvPr/>
          </p:nvSpPr>
          <p:spPr bwMode="auto">
            <a:xfrm>
              <a:off x="2835" y="890"/>
              <a:ext cx="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48" name="Line 45"/>
            <p:cNvSpPr>
              <a:spLocks noChangeShapeType="1"/>
            </p:cNvSpPr>
            <p:nvPr/>
          </p:nvSpPr>
          <p:spPr bwMode="auto">
            <a:xfrm>
              <a:off x="2835" y="1570"/>
              <a:ext cx="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49" name="Line 47"/>
            <p:cNvSpPr>
              <a:spLocks noChangeShapeType="1"/>
            </p:cNvSpPr>
            <p:nvPr/>
          </p:nvSpPr>
          <p:spPr bwMode="auto">
            <a:xfrm>
              <a:off x="2835" y="2341"/>
              <a:ext cx="317" cy="4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50" name="Line 48"/>
            <p:cNvSpPr>
              <a:spLocks noChangeShapeType="1"/>
            </p:cNvSpPr>
            <p:nvPr/>
          </p:nvSpPr>
          <p:spPr bwMode="auto">
            <a:xfrm>
              <a:off x="3515" y="2976"/>
              <a:ext cx="5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51" name="Line 49"/>
            <p:cNvSpPr>
              <a:spLocks noChangeShapeType="1"/>
            </p:cNvSpPr>
            <p:nvPr/>
          </p:nvSpPr>
          <p:spPr bwMode="auto">
            <a:xfrm flipV="1">
              <a:off x="4468" y="2069"/>
              <a:ext cx="499" cy="7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52" name="Line 50"/>
            <p:cNvSpPr>
              <a:spLocks noChangeShapeType="1"/>
            </p:cNvSpPr>
            <p:nvPr/>
          </p:nvSpPr>
          <p:spPr bwMode="auto">
            <a:xfrm>
              <a:off x="4014" y="1661"/>
              <a:ext cx="907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52253" name="Line 51"/>
            <p:cNvSpPr>
              <a:spLocks noChangeShapeType="1"/>
            </p:cNvSpPr>
            <p:nvPr/>
          </p:nvSpPr>
          <p:spPr bwMode="auto">
            <a:xfrm>
              <a:off x="4014" y="935"/>
              <a:ext cx="1043" cy="8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334901" name="Text Box 53"/>
          <p:cNvSpPr txBox="1">
            <a:spLocks noChangeArrowheads="1"/>
          </p:cNvSpPr>
          <p:nvPr/>
        </p:nvSpPr>
        <p:spPr bwMode="auto">
          <a:xfrm>
            <a:off x="1258888" y="5876925"/>
            <a:ext cx="7416800" cy="409575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AU" sz="2000">
                <a:latin typeface="Arial" charset="0"/>
              </a:rPr>
              <a:t>Is the network unique or are there multiple correct solutions?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90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353425" cy="647700"/>
          </a:xfrm>
        </p:spPr>
        <p:txBody>
          <a:bodyPr/>
          <a:lstStyle/>
          <a:p>
            <a:pPr>
              <a:defRPr/>
            </a:pPr>
            <a:r>
              <a:rPr lang="en-AU" sz="2800"/>
              <a:t>Work breakdown, time estimates dependencies</a:t>
            </a:r>
          </a:p>
        </p:txBody>
      </p:sp>
      <p:graphicFrame>
        <p:nvGraphicFramePr>
          <p:cNvPr id="443470" name="Group 78"/>
          <p:cNvGraphicFramePr>
            <a:graphicFrameLocks noGrp="1"/>
          </p:cNvGraphicFramePr>
          <p:nvPr>
            <p:ph idx="1"/>
          </p:nvPr>
        </p:nvGraphicFramePr>
        <p:xfrm>
          <a:off x="323850" y="1125538"/>
          <a:ext cx="8496300" cy="5244787"/>
        </p:xfrm>
        <a:graphic>
          <a:graphicData uri="http://schemas.openxmlformats.org/drawingml/2006/table">
            <a:tbl>
              <a:tblPr/>
              <a:tblGrid>
                <a:gridCol w="149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36725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18038" algn="l"/>
                          <a:tab pos="5075238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Times New Roman" pitchFamily="18" charset="0"/>
                        </a:rPr>
                        <a:t>Task ID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36725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18038" algn="l"/>
                          <a:tab pos="5075238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Times New Roman" pitchFamily="18" charset="0"/>
                        </a:rPr>
                        <a:t>Task Description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36725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18038" algn="l"/>
                          <a:tab pos="5075238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Duration (in weeks)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36725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18038" algn="l"/>
                          <a:tab pos="5075238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Predecessors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Initiate project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--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B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R &amp; D product design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C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Plan market research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Routing (engineering)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3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B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Build prototype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B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Prepare brochure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3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B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Prepare cost estimates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H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Product testing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3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Market survey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C, 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J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Pricing and demand forecast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K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Final report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G, H, J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091" y="264233"/>
            <a:ext cx="7772400" cy="1143000"/>
          </a:xfrm>
        </p:spPr>
        <p:txBody>
          <a:bodyPr/>
          <a:lstStyle/>
          <a:p>
            <a:r>
              <a:rPr lang="en-AU" dirty="0"/>
              <a:t>Case Study of CPM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623" y="1862410"/>
            <a:ext cx="4769440" cy="303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1576" y="5355771"/>
            <a:ext cx="2853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/>
              <a:t>SiteLight</a:t>
            </a:r>
            <a:r>
              <a:rPr lang="en-AU" sz="1600" dirty="0"/>
              <a:t> Project 1998 at Telstra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13528" y="5224946"/>
            <a:ext cx="600203" cy="60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28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10" name="Rectangle 6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792163"/>
          </a:xfrm>
        </p:spPr>
        <p:txBody>
          <a:bodyPr/>
          <a:lstStyle/>
          <a:p>
            <a:pPr>
              <a:defRPr/>
            </a:pPr>
            <a:r>
              <a:rPr lang="en-AU"/>
              <a:t>Activity parameters</a:t>
            </a:r>
          </a:p>
        </p:txBody>
      </p:sp>
      <p:graphicFrame>
        <p:nvGraphicFramePr>
          <p:cNvPr id="9218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771775" y="1916113"/>
          <a:ext cx="3300413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" name="Photo Editor Photo" r:id="rId3" imgW="1571844" imgH="1467055" progId="">
                  <p:embed/>
                </p:oleObj>
              </mc:Choice>
              <mc:Fallback>
                <p:oleObj name="Photo Editor Photo" r:id="rId3" imgW="1571844" imgH="1467055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916113"/>
                        <a:ext cx="3300413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20" name="AutoShape 16"/>
          <p:cNvSpPr>
            <a:spLocks/>
          </p:cNvSpPr>
          <p:nvPr/>
        </p:nvSpPr>
        <p:spPr bwMode="auto">
          <a:xfrm>
            <a:off x="250825" y="1268413"/>
            <a:ext cx="2516188" cy="546100"/>
          </a:xfrm>
          <a:prstGeom prst="borderCallout1">
            <a:avLst>
              <a:gd name="adj1" fmla="val 20931"/>
              <a:gd name="adj2" fmla="val 103028"/>
              <a:gd name="adj3" fmla="val 196514"/>
              <a:gd name="adj4" fmla="val 125551"/>
            </a:avLst>
          </a:prstGeom>
          <a:noFill/>
          <a:ln w="12700" algn="ctr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AU" sz="2400">
                <a:latin typeface="Arial" charset="0"/>
              </a:rPr>
              <a:t>Activity identifier</a:t>
            </a:r>
          </a:p>
        </p:txBody>
      </p:sp>
      <p:sp>
        <p:nvSpPr>
          <p:cNvPr id="303121" name="AutoShape 17"/>
          <p:cNvSpPr>
            <a:spLocks/>
          </p:cNvSpPr>
          <p:nvPr/>
        </p:nvSpPr>
        <p:spPr bwMode="auto">
          <a:xfrm>
            <a:off x="250825" y="2276475"/>
            <a:ext cx="2516188" cy="546100"/>
          </a:xfrm>
          <a:prstGeom prst="borderCallout1">
            <a:avLst>
              <a:gd name="adj1" fmla="val 20931"/>
              <a:gd name="adj2" fmla="val 103028"/>
              <a:gd name="adj3" fmla="val 116278"/>
              <a:gd name="adj4" fmla="val 118991"/>
            </a:avLst>
          </a:prstGeom>
          <a:noFill/>
          <a:ln w="12700" algn="ctr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AU" sz="2400">
                <a:latin typeface="Arial" charset="0"/>
              </a:rPr>
              <a:t>Earliest start</a:t>
            </a:r>
          </a:p>
        </p:txBody>
      </p:sp>
      <p:sp>
        <p:nvSpPr>
          <p:cNvPr id="303122" name="AutoShape 18"/>
          <p:cNvSpPr>
            <a:spLocks/>
          </p:cNvSpPr>
          <p:nvPr/>
        </p:nvSpPr>
        <p:spPr bwMode="auto">
          <a:xfrm>
            <a:off x="250825" y="4365625"/>
            <a:ext cx="2516188" cy="1223963"/>
          </a:xfrm>
          <a:prstGeom prst="borderCallout1">
            <a:avLst>
              <a:gd name="adj1" fmla="val 9338"/>
              <a:gd name="adj2" fmla="val 103028"/>
              <a:gd name="adj3" fmla="val -54083"/>
              <a:gd name="adj4" fmla="val 123343"/>
            </a:avLst>
          </a:prstGeom>
          <a:noFill/>
          <a:ln w="12700" algn="ctr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AU" sz="2400">
                <a:latin typeface="Arial" charset="0"/>
              </a:rPr>
              <a:t>Earliest finish </a:t>
            </a:r>
            <a:br>
              <a:rPr lang="en-AU" sz="2400">
                <a:latin typeface="Arial" charset="0"/>
              </a:rPr>
            </a:br>
            <a:r>
              <a:rPr lang="en-AU" sz="2400">
                <a:latin typeface="Arial" charset="0"/>
              </a:rPr>
              <a:t>= Earliest start +</a:t>
            </a:r>
            <a:br>
              <a:rPr lang="en-AU" sz="2400">
                <a:latin typeface="Arial" charset="0"/>
              </a:rPr>
            </a:br>
            <a:r>
              <a:rPr lang="en-AU" sz="2400">
                <a:latin typeface="Arial" charset="0"/>
              </a:rPr>
              <a:t>	Duration</a:t>
            </a:r>
          </a:p>
        </p:txBody>
      </p:sp>
      <p:sp>
        <p:nvSpPr>
          <p:cNvPr id="303123" name="AutoShape 19"/>
          <p:cNvSpPr>
            <a:spLocks/>
          </p:cNvSpPr>
          <p:nvPr/>
        </p:nvSpPr>
        <p:spPr bwMode="auto">
          <a:xfrm>
            <a:off x="6443663" y="4724400"/>
            <a:ext cx="2516187" cy="1223963"/>
          </a:xfrm>
          <a:prstGeom prst="borderCallout1">
            <a:avLst>
              <a:gd name="adj1" fmla="val 9338"/>
              <a:gd name="adj2" fmla="val -3028"/>
              <a:gd name="adj3" fmla="val -71727"/>
              <a:gd name="adj4" fmla="val -31042"/>
            </a:avLst>
          </a:prstGeom>
          <a:noFill/>
          <a:ln w="12700" algn="ctr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AU" sz="2400">
                <a:latin typeface="Arial" charset="0"/>
              </a:rPr>
              <a:t>Latest finish </a:t>
            </a:r>
            <a:br>
              <a:rPr lang="en-AU" sz="2400">
                <a:latin typeface="Arial" charset="0"/>
              </a:rPr>
            </a:br>
            <a:r>
              <a:rPr lang="en-AU" sz="2400">
                <a:latin typeface="Arial" charset="0"/>
              </a:rPr>
              <a:t>= Latest start +</a:t>
            </a:r>
            <a:br>
              <a:rPr lang="en-AU" sz="2400">
                <a:latin typeface="Arial" charset="0"/>
              </a:rPr>
            </a:br>
            <a:r>
              <a:rPr lang="en-AU" sz="2400">
                <a:latin typeface="Arial" charset="0"/>
              </a:rPr>
              <a:t>	Duration</a:t>
            </a:r>
          </a:p>
        </p:txBody>
      </p:sp>
      <p:sp>
        <p:nvSpPr>
          <p:cNvPr id="303124" name="AutoShape 20"/>
          <p:cNvSpPr>
            <a:spLocks/>
          </p:cNvSpPr>
          <p:nvPr/>
        </p:nvSpPr>
        <p:spPr bwMode="auto">
          <a:xfrm>
            <a:off x="6372225" y="3284538"/>
            <a:ext cx="2516188" cy="546100"/>
          </a:xfrm>
          <a:prstGeom prst="borderCallout1">
            <a:avLst>
              <a:gd name="adj1" fmla="val 20931"/>
              <a:gd name="adj2" fmla="val -3028"/>
              <a:gd name="adj3" fmla="val -27616"/>
              <a:gd name="adj4" fmla="val -38611"/>
            </a:avLst>
          </a:prstGeom>
          <a:noFill/>
          <a:ln w="12700" algn="ctr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AU" sz="2400">
                <a:latin typeface="Arial" charset="0"/>
              </a:rPr>
              <a:t>Latest start</a:t>
            </a:r>
          </a:p>
        </p:txBody>
      </p:sp>
      <p:sp>
        <p:nvSpPr>
          <p:cNvPr id="303125" name="AutoShape 21"/>
          <p:cNvSpPr>
            <a:spLocks/>
          </p:cNvSpPr>
          <p:nvPr/>
        </p:nvSpPr>
        <p:spPr bwMode="auto">
          <a:xfrm>
            <a:off x="6300788" y="1412875"/>
            <a:ext cx="2516187" cy="546100"/>
          </a:xfrm>
          <a:prstGeom prst="borderCallout1">
            <a:avLst>
              <a:gd name="adj1" fmla="val 20931"/>
              <a:gd name="adj2" fmla="val -3028"/>
              <a:gd name="adj3" fmla="val 158722"/>
              <a:gd name="adj4" fmla="val -30412"/>
            </a:avLst>
          </a:prstGeom>
          <a:noFill/>
          <a:ln w="12700" algn="ctr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AU" sz="2400">
                <a:latin typeface="Arial" charset="0"/>
              </a:rPr>
              <a:t>Duration</a:t>
            </a:r>
          </a:p>
        </p:txBody>
      </p:sp>
      <p:sp>
        <p:nvSpPr>
          <p:cNvPr id="303126" name="AutoShape 22"/>
          <p:cNvSpPr>
            <a:spLocks/>
          </p:cNvSpPr>
          <p:nvPr/>
        </p:nvSpPr>
        <p:spPr bwMode="auto">
          <a:xfrm>
            <a:off x="2987675" y="5589588"/>
            <a:ext cx="2516188" cy="863600"/>
          </a:xfrm>
          <a:prstGeom prst="borderCallout1">
            <a:avLst>
              <a:gd name="adj1" fmla="val 13236"/>
              <a:gd name="adj2" fmla="val 103028"/>
              <a:gd name="adj3" fmla="val -137866"/>
              <a:gd name="adj4" fmla="val 103977"/>
            </a:avLst>
          </a:prstGeom>
          <a:noFill/>
          <a:ln w="12700" algn="ctr">
            <a:solidFill>
              <a:srgbClr val="00FF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AU" sz="2400" dirty="0">
                <a:latin typeface="Arial" charset="0"/>
              </a:rPr>
              <a:t>Slack = </a:t>
            </a:r>
            <a:br>
              <a:rPr lang="en-AU" sz="2400" dirty="0">
                <a:latin typeface="Arial" charset="0"/>
              </a:rPr>
            </a:br>
            <a:r>
              <a:rPr lang="en-AU" sz="2400" dirty="0">
                <a:latin typeface="Arial" charset="0"/>
              </a:rPr>
              <a:t>Latest - Earliest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20" grpId="0" animBg="1"/>
      <p:bldP spid="303121" grpId="0" animBg="1"/>
      <p:bldP spid="303122" grpId="0" animBg="1"/>
      <p:bldP spid="303123" grpId="0" animBg="1"/>
      <p:bldP spid="303124" grpId="0" animBg="1"/>
      <p:bldP spid="303125" grpId="0" animBg="1"/>
      <p:bldP spid="3031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863600"/>
          </a:xfrm>
        </p:spPr>
        <p:txBody>
          <a:bodyPr/>
          <a:lstStyle/>
          <a:p>
            <a:pPr>
              <a:defRPr/>
            </a:pPr>
            <a:r>
              <a:rPr lang="en-AU"/>
              <a:t>Calculating duration of project (1)</a:t>
            </a:r>
          </a:p>
        </p:txBody>
      </p:sp>
      <p:graphicFrame>
        <p:nvGraphicFramePr>
          <p:cNvPr id="1024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331913" y="1268413"/>
          <a:ext cx="6408737" cy="373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2" name="Photo Editor Photo" r:id="rId3" imgW="5733333" imgH="3343742" progId="">
                  <p:embed/>
                </p:oleObj>
              </mc:Choice>
              <mc:Fallback>
                <p:oleObj name="Photo Editor Photo" r:id="rId3" imgW="5733333" imgH="3343742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268413"/>
                        <a:ext cx="6408737" cy="373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02" name="Text Box 6"/>
          <p:cNvSpPr txBox="1">
            <a:spLocks noChangeArrowheads="1"/>
          </p:cNvSpPr>
          <p:nvPr/>
        </p:nvSpPr>
        <p:spPr bwMode="auto">
          <a:xfrm>
            <a:off x="827088" y="5084763"/>
            <a:ext cx="7848600" cy="1446212"/>
          </a:xfrm>
          <a:prstGeom prst="rect">
            <a:avLst/>
          </a:prstGeom>
          <a:noFill/>
          <a:ln w="12700" algn="ctr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5125" indent="-365125" eaLnBrk="0" hangingPunct="0">
              <a:spcBef>
                <a:spcPct val="50000"/>
              </a:spcBef>
              <a:buFontTx/>
              <a:buChar char="•"/>
            </a:pPr>
            <a:r>
              <a:rPr lang="en-AU" sz="2200">
                <a:latin typeface="Arial" charset="0"/>
              </a:rPr>
              <a:t>Add lines to represent dependencies</a:t>
            </a:r>
          </a:p>
          <a:p>
            <a:pPr marL="365125" indent="-365125" eaLnBrk="0" hangingPunct="0">
              <a:spcBef>
                <a:spcPct val="50000"/>
              </a:spcBef>
              <a:buFontTx/>
              <a:buChar char="•"/>
            </a:pPr>
            <a:r>
              <a:rPr lang="en-AU" sz="2200">
                <a:latin typeface="Arial" charset="0"/>
              </a:rPr>
              <a:t>Determine earliest start times for activities B, C, D, E</a:t>
            </a:r>
          </a:p>
          <a:p>
            <a:pPr marL="365125" indent="-365125" eaLnBrk="0" hangingPunct="0">
              <a:spcBef>
                <a:spcPct val="50000"/>
              </a:spcBef>
              <a:buFontTx/>
              <a:buChar char="•"/>
            </a:pPr>
            <a:r>
              <a:rPr lang="en-AU" sz="2200">
                <a:latin typeface="Arial" charset="0"/>
              </a:rPr>
              <a:t>Determine earliest finish times for activities A, B, C, D, E</a:t>
            </a:r>
          </a:p>
        </p:txBody>
      </p:sp>
      <p:sp>
        <p:nvSpPr>
          <p:cNvPr id="336903" name="Freeform 7"/>
          <p:cNvSpPr>
            <a:spLocks/>
          </p:cNvSpPr>
          <p:nvPr/>
        </p:nvSpPr>
        <p:spPr bwMode="auto">
          <a:xfrm>
            <a:off x="1333500" y="2832100"/>
            <a:ext cx="1138238" cy="1093788"/>
          </a:xfrm>
          <a:custGeom>
            <a:avLst/>
            <a:gdLst>
              <a:gd name="T0" fmla="*/ 2147483647 w 717"/>
              <a:gd name="T1" fmla="*/ 2147483647 h 689"/>
              <a:gd name="T2" fmla="*/ 2147483647 w 717"/>
              <a:gd name="T3" fmla="*/ 2147483647 h 689"/>
              <a:gd name="T4" fmla="*/ 2147483647 w 717"/>
              <a:gd name="T5" fmla="*/ 0 h 689"/>
              <a:gd name="T6" fmla="*/ 2147483647 w 717"/>
              <a:gd name="T7" fmla="*/ 2147483647 h 689"/>
              <a:gd name="T8" fmla="*/ 0 w 717"/>
              <a:gd name="T9" fmla="*/ 2147483647 h 689"/>
              <a:gd name="T10" fmla="*/ 2147483647 w 717"/>
              <a:gd name="T11" fmla="*/ 2147483647 h 689"/>
              <a:gd name="T12" fmla="*/ 2147483647 w 717"/>
              <a:gd name="T13" fmla="*/ 2147483647 h 689"/>
              <a:gd name="T14" fmla="*/ 2147483647 w 717"/>
              <a:gd name="T15" fmla="*/ 2147483647 h 689"/>
              <a:gd name="T16" fmla="*/ 2147483647 w 717"/>
              <a:gd name="T17" fmla="*/ 2147483647 h 689"/>
              <a:gd name="T18" fmla="*/ 2147483647 w 717"/>
              <a:gd name="T19" fmla="*/ 2147483647 h 689"/>
              <a:gd name="T20" fmla="*/ 2147483647 w 717"/>
              <a:gd name="T21" fmla="*/ 2147483647 h 689"/>
              <a:gd name="T22" fmla="*/ 2147483647 w 717"/>
              <a:gd name="T23" fmla="*/ 2147483647 h 689"/>
              <a:gd name="T24" fmla="*/ 2147483647 w 717"/>
              <a:gd name="T25" fmla="*/ 2147483647 h 689"/>
              <a:gd name="T26" fmla="*/ 2147483647 w 717"/>
              <a:gd name="T27" fmla="*/ 2147483647 h 689"/>
              <a:gd name="T28" fmla="*/ 2147483647 w 717"/>
              <a:gd name="T29" fmla="*/ 2147483647 h 689"/>
              <a:gd name="T30" fmla="*/ 2147483647 w 717"/>
              <a:gd name="T31" fmla="*/ 2147483647 h 689"/>
              <a:gd name="T32" fmla="*/ 2147483647 w 717"/>
              <a:gd name="T33" fmla="*/ 2147483647 h 68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717"/>
              <a:gd name="T52" fmla="*/ 0 h 689"/>
              <a:gd name="T53" fmla="*/ 717 w 717"/>
              <a:gd name="T54" fmla="*/ 689 h 68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717" h="689">
                <a:moveTo>
                  <a:pt x="569" y="34"/>
                </a:moveTo>
                <a:cubicBezTo>
                  <a:pt x="550" y="29"/>
                  <a:pt x="532" y="17"/>
                  <a:pt x="513" y="13"/>
                </a:cubicBezTo>
                <a:cubicBezTo>
                  <a:pt x="483" y="6"/>
                  <a:pt x="423" y="0"/>
                  <a:pt x="423" y="0"/>
                </a:cubicBezTo>
                <a:cubicBezTo>
                  <a:pt x="311" y="4"/>
                  <a:pt x="219" y="12"/>
                  <a:pt x="111" y="34"/>
                </a:cubicBezTo>
                <a:cubicBezTo>
                  <a:pt x="43" y="85"/>
                  <a:pt x="14" y="132"/>
                  <a:pt x="0" y="215"/>
                </a:cubicBezTo>
                <a:cubicBezTo>
                  <a:pt x="2" y="296"/>
                  <a:pt x="3" y="377"/>
                  <a:pt x="7" y="458"/>
                </a:cubicBezTo>
                <a:cubicBezTo>
                  <a:pt x="9" y="490"/>
                  <a:pt x="38" y="531"/>
                  <a:pt x="55" y="555"/>
                </a:cubicBezTo>
                <a:cubicBezTo>
                  <a:pt x="108" y="630"/>
                  <a:pt x="131" y="654"/>
                  <a:pt x="229" y="666"/>
                </a:cubicBezTo>
                <a:cubicBezTo>
                  <a:pt x="317" y="689"/>
                  <a:pt x="411" y="682"/>
                  <a:pt x="499" y="659"/>
                </a:cubicBezTo>
                <a:cubicBezTo>
                  <a:pt x="528" y="640"/>
                  <a:pt x="570" y="600"/>
                  <a:pt x="603" y="589"/>
                </a:cubicBezTo>
                <a:cubicBezTo>
                  <a:pt x="624" y="559"/>
                  <a:pt x="653" y="537"/>
                  <a:pt x="673" y="506"/>
                </a:cubicBezTo>
                <a:cubicBezTo>
                  <a:pt x="679" y="469"/>
                  <a:pt x="690" y="456"/>
                  <a:pt x="701" y="423"/>
                </a:cubicBezTo>
                <a:cubicBezTo>
                  <a:pt x="696" y="308"/>
                  <a:pt x="717" y="212"/>
                  <a:pt x="617" y="145"/>
                </a:cubicBezTo>
                <a:cubicBezTo>
                  <a:pt x="590" y="65"/>
                  <a:pt x="632" y="185"/>
                  <a:pt x="597" y="104"/>
                </a:cubicBezTo>
                <a:cubicBezTo>
                  <a:pt x="591" y="90"/>
                  <a:pt x="597" y="67"/>
                  <a:pt x="583" y="62"/>
                </a:cubicBezTo>
                <a:cubicBezTo>
                  <a:pt x="580" y="61"/>
                  <a:pt x="538" y="49"/>
                  <a:pt x="541" y="41"/>
                </a:cubicBezTo>
                <a:cubicBezTo>
                  <a:pt x="544" y="32"/>
                  <a:pt x="560" y="36"/>
                  <a:pt x="569" y="34"/>
                </a:cubicBez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AU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571875" y="1714500"/>
            <a:ext cx="3643313" cy="2787650"/>
            <a:chOff x="3571868" y="1714488"/>
            <a:chExt cx="3643338" cy="2787670"/>
          </a:xfrm>
        </p:grpSpPr>
        <p:cxnSp>
          <p:nvCxnSpPr>
            <p:cNvPr id="10248" name="Straight Arrow Connector 7"/>
            <p:cNvCxnSpPr>
              <a:cxnSpLocks noChangeShapeType="1"/>
            </p:cNvCxnSpPr>
            <p:nvPr/>
          </p:nvCxnSpPr>
          <p:spPr bwMode="auto">
            <a:xfrm rot="5400000" flipH="1" flipV="1">
              <a:off x="6536545" y="3821909"/>
              <a:ext cx="714380" cy="642942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49" name="Straight Arrow Connector 8"/>
            <p:cNvCxnSpPr>
              <a:cxnSpLocks noChangeShapeType="1"/>
            </p:cNvCxnSpPr>
            <p:nvPr/>
          </p:nvCxnSpPr>
          <p:spPr bwMode="auto">
            <a:xfrm>
              <a:off x="3571868" y="2571744"/>
              <a:ext cx="714380" cy="1588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50" name="Straight Arrow Connector 11"/>
            <p:cNvCxnSpPr>
              <a:cxnSpLocks noChangeShapeType="1"/>
            </p:cNvCxnSpPr>
            <p:nvPr/>
          </p:nvCxnSpPr>
          <p:spPr bwMode="auto">
            <a:xfrm rot="16200000" flipH="1">
              <a:off x="3464711" y="2678901"/>
              <a:ext cx="857256" cy="642942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51" name="Straight Arrow Connector 14"/>
            <p:cNvCxnSpPr>
              <a:cxnSpLocks noChangeShapeType="1"/>
            </p:cNvCxnSpPr>
            <p:nvPr/>
          </p:nvCxnSpPr>
          <p:spPr bwMode="auto">
            <a:xfrm>
              <a:off x="3571868" y="4485330"/>
              <a:ext cx="1000132" cy="1588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52" name="Straight Arrow Connector 16"/>
            <p:cNvCxnSpPr>
              <a:cxnSpLocks noChangeShapeType="1"/>
            </p:cNvCxnSpPr>
            <p:nvPr/>
          </p:nvCxnSpPr>
          <p:spPr bwMode="auto">
            <a:xfrm rot="16200000" flipH="1">
              <a:off x="4572000" y="3786190"/>
              <a:ext cx="357190" cy="35719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53" name="Straight Arrow Connector 19"/>
            <p:cNvCxnSpPr>
              <a:cxnSpLocks noChangeShapeType="1"/>
            </p:cNvCxnSpPr>
            <p:nvPr/>
          </p:nvCxnSpPr>
          <p:spPr bwMode="auto">
            <a:xfrm>
              <a:off x="5286380" y="4500570"/>
              <a:ext cx="642942" cy="1588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54" name="Straight Arrow Connector 22"/>
            <p:cNvCxnSpPr>
              <a:cxnSpLocks noChangeShapeType="1"/>
            </p:cNvCxnSpPr>
            <p:nvPr/>
          </p:nvCxnSpPr>
          <p:spPr bwMode="auto">
            <a:xfrm>
              <a:off x="4929190" y="1714488"/>
              <a:ext cx="1000132" cy="214314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55" name="Straight Arrow Connector 26"/>
            <p:cNvCxnSpPr>
              <a:cxnSpLocks noChangeShapeType="1"/>
            </p:cNvCxnSpPr>
            <p:nvPr/>
          </p:nvCxnSpPr>
          <p:spPr bwMode="auto">
            <a:xfrm>
              <a:off x="4929190" y="2571744"/>
              <a:ext cx="1000132" cy="214314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56" name="Straight Arrow Connector 27"/>
            <p:cNvCxnSpPr>
              <a:cxnSpLocks noChangeShapeType="1"/>
            </p:cNvCxnSpPr>
            <p:nvPr/>
          </p:nvCxnSpPr>
          <p:spPr bwMode="auto">
            <a:xfrm rot="5400000" flipH="1" flipV="1">
              <a:off x="3500430" y="1785926"/>
              <a:ext cx="857256" cy="71438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57" name="Straight Arrow Connector 29"/>
            <p:cNvCxnSpPr>
              <a:cxnSpLocks noChangeShapeType="1"/>
            </p:cNvCxnSpPr>
            <p:nvPr/>
          </p:nvCxnSpPr>
          <p:spPr bwMode="auto">
            <a:xfrm rot="16200000" flipH="1">
              <a:off x="6250793" y="2178835"/>
              <a:ext cx="1285884" cy="642942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0258" name="Straight Arrow Connector 31"/>
            <p:cNvCxnSpPr>
              <a:cxnSpLocks noChangeShapeType="1"/>
            </p:cNvCxnSpPr>
            <p:nvPr/>
          </p:nvCxnSpPr>
          <p:spPr bwMode="auto">
            <a:xfrm>
              <a:off x="6572264" y="2786058"/>
              <a:ext cx="571504" cy="285752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02" grpId="0" animBg="1"/>
      <p:bldP spid="33690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863600"/>
          </a:xfrm>
        </p:spPr>
        <p:txBody>
          <a:bodyPr/>
          <a:lstStyle/>
          <a:p>
            <a:pPr>
              <a:defRPr/>
            </a:pPr>
            <a:r>
              <a:rPr lang="en-AU"/>
              <a:t>The critical path (zero slack)</a:t>
            </a:r>
          </a:p>
        </p:txBody>
      </p:sp>
      <p:graphicFrame>
        <p:nvGraphicFramePr>
          <p:cNvPr id="17410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250825" y="1522413"/>
          <a:ext cx="8569325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0" name="Photo Editor Photo" r:id="rId3" imgW="5706272" imgH="3323810" progId="">
                  <p:embed/>
                </p:oleObj>
              </mc:Choice>
              <mc:Fallback>
                <p:oleObj name="Photo Editor Photo" r:id="rId3" imgW="5706272" imgH="332381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522413"/>
                        <a:ext cx="8569325" cy="499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1321594" y="3464719"/>
            <a:ext cx="1285875" cy="785813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arrow" w="med" len="med"/>
          </a:ln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16200000" flipH="1">
            <a:off x="3286125" y="3429000"/>
            <a:ext cx="1071563" cy="785813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arrow" w="med" len="med"/>
          </a:ln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rot="16200000" flipH="1">
            <a:off x="4786313" y="4714875"/>
            <a:ext cx="928687" cy="214313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arrow" w="med" len="med"/>
          </a:ln>
        </p:spPr>
      </p:cxn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5572125" y="5786438"/>
            <a:ext cx="857250" cy="1587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arrow" w="med" len="med"/>
          </a:ln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5400000" flipH="1" flipV="1">
            <a:off x="7000875" y="5000625"/>
            <a:ext cx="1214438" cy="357188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round/>
            <a:headEnd/>
            <a:tailEnd type="arrow" w="med" len="med"/>
          </a:ln>
        </p:spPr>
      </p:cxn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2500313" y="5521325"/>
            <a:ext cx="214312" cy="338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AU" sz="16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419" name="TextBox 11"/>
          <p:cNvSpPr txBox="1">
            <a:spLocks noChangeArrowheads="1"/>
          </p:cNvSpPr>
          <p:nvPr/>
        </p:nvSpPr>
        <p:spPr bwMode="auto">
          <a:xfrm>
            <a:off x="2513013" y="5775325"/>
            <a:ext cx="214312" cy="338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AU" sz="16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7420" name="TextBox 13"/>
          <p:cNvSpPr txBox="1">
            <a:spLocks noChangeArrowheads="1"/>
          </p:cNvSpPr>
          <p:nvPr/>
        </p:nvSpPr>
        <p:spPr bwMode="auto">
          <a:xfrm>
            <a:off x="2738438" y="6005513"/>
            <a:ext cx="261937" cy="3381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AU" sz="1600">
                <a:solidFill>
                  <a:srgbClr val="0000FF"/>
                </a:solidFill>
              </a:rPr>
              <a:t>7</a:t>
            </a:r>
          </a:p>
        </p:txBody>
      </p:sp>
      <p:cxnSp>
        <p:nvCxnSpPr>
          <p:cNvPr id="17421" name="Straight Connector 13"/>
          <p:cNvCxnSpPr>
            <a:cxnSpLocks noChangeShapeType="1"/>
          </p:cNvCxnSpPr>
          <p:nvPr/>
        </p:nvCxnSpPr>
        <p:spPr bwMode="auto">
          <a:xfrm>
            <a:off x="2424113" y="5583238"/>
            <a:ext cx="357187" cy="1587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22" name="Straight Connector 14"/>
          <p:cNvCxnSpPr>
            <a:cxnSpLocks noChangeShapeType="1"/>
          </p:cNvCxnSpPr>
          <p:nvPr/>
        </p:nvCxnSpPr>
        <p:spPr bwMode="auto">
          <a:xfrm>
            <a:off x="2439988" y="5811838"/>
            <a:ext cx="357187" cy="1587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23" name="Straight Connector 15"/>
          <p:cNvCxnSpPr>
            <a:cxnSpLocks noChangeShapeType="1"/>
          </p:cNvCxnSpPr>
          <p:nvPr/>
        </p:nvCxnSpPr>
        <p:spPr bwMode="auto">
          <a:xfrm>
            <a:off x="2428875" y="6056313"/>
            <a:ext cx="785813" cy="1587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24" name="Straight Connector 17"/>
          <p:cNvCxnSpPr>
            <a:cxnSpLocks noChangeShapeType="1"/>
          </p:cNvCxnSpPr>
          <p:nvPr/>
        </p:nvCxnSpPr>
        <p:spPr bwMode="auto">
          <a:xfrm>
            <a:off x="2728913" y="6270625"/>
            <a:ext cx="357187" cy="15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529046" y="266790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AU" dirty="0"/>
              <a:t>CPM – why is it important</a:t>
            </a: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80309" y="4948646"/>
            <a:ext cx="6400800" cy="1752600"/>
          </a:xfrm>
        </p:spPr>
        <p:txBody>
          <a:bodyPr/>
          <a:lstStyle/>
          <a:p>
            <a:r>
              <a:rPr lang="en-AU" sz="2800" dirty="0"/>
              <a:t>In 1957 the Critical Path Method (CPM) was developed at DuPont Chemicals to assist with project management.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09" y="1923777"/>
            <a:ext cx="5412242" cy="234900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Question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7" name="Picture 6" descr="USY_MB1_RGB_Standard_Logo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60648"/>
            <a:ext cx="1567180" cy="5461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36004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54027" y="5360750"/>
            <a:ext cx="471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Why is slack in a project important ?</a:t>
            </a:r>
          </a:p>
        </p:txBody>
      </p:sp>
    </p:spTree>
    <p:extLst>
      <p:ext uri="{BB962C8B-B14F-4D97-AF65-F5344CB8AC3E}">
        <p14:creationId xmlns:p14="http://schemas.microsoft.com/office/powerpoint/2010/main" val="244710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Group assignment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2373261"/>
            <a:ext cx="28575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816" y="2373261"/>
            <a:ext cx="1952625" cy="1571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4056" y="4441371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679280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Cost of Crashing a Project (1)</a:t>
            </a:r>
            <a:br>
              <a:rPr lang="en-AU" dirty="0"/>
            </a:b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750280" y="2575890"/>
            <a:ext cx="764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Costs more at the end of a project to cancel than at the start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03072-86AB-49F8-855E-CD1FF1318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00" y="3170284"/>
            <a:ext cx="3333334" cy="1849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45AC97-4DE5-4704-A2E9-4262664C7761}"/>
              </a:ext>
            </a:extLst>
          </p:cNvPr>
          <p:cNvSpPr txBox="1"/>
          <p:nvPr/>
        </p:nvSpPr>
        <p:spPr>
          <a:xfrm>
            <a:off x="3595456" y="5122763"/>
            <a:ext cx="14991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Source:blog.flydealfare.com</a:t>
            </a:r>
            <a:endParaRPr lang="en-AU" sz="9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j00787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2209800"/>
            <a:ext cx="2751138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4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765175"/>
            <a:ext cx="8210550" cy="1584325"/>
          </a:xfrm>
        </p:spPr>
        <p:txBody>
          <a:bodyPr/>
          <a:lstStyle/>
          <a:p>
            <a:pPr>
              <a:defRPr/>
            </a:pPr>
            <a:r>
              <a:rPr lang="en-GB" sz="3200" b="1" dirty="0"/>
              <a:t>INFO5990 Professional Practice in IT </a:t>
            </a:r>
            <a:br>
              <a:rPr lang="en-GB" sz="3200" b="1" dirty="0"/>
            </a:br>
            <a:r>
              <a:rPr lang="en-GB" sz="2400" dirty="0"/>
              <a:t>Lecture 06B</a:t>
            </a:r>
            <a:br>
              <a:rPr lang="en-GB" sz="2400" dirty="0"/>
            </a:br>
            <a:endParaRPr lang="en-GB" sz="2400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2053097"/>
            <a:ext cx="8366125" cy="2088232"/>
          </a:xfrm>
        </p:spPr>
        <p:txBody>
          <a:bodyPr/>
          <a:lstStyle/>
          <a:p>
            <a:r>
              <a:rPr lang="en-AU" sz="2800" dirty="0"/>
              <a:t>Time Management</a:t>
            </a:r>
            <a:endParaRPr lang="en-GB" sz="2800" dirty="0"/>
          </a:p>
          <a:p>
            <a:r>
              <a:rPr lang="en-GB" sz="2000" dirty="0"/>
              <a:t>How big, how long, how much effort?</a:t>
            </a:r>
            <a:endParaRPr lang="en-AU" sz="2000" dirty="0"/>
          </a:p>
          <a:p>
            <a:r>
              <a:rPr lang="en-GB" sz="2000" dirty="0"/>
              <a:t>Project estimation methods</a:t>
            </a:r>
          </a:p>
          <a:p>
            <a:r>
              <a:rPr lang="en-GB" sz="2000" dirty="0"/>
              <a:t>The REALLY tricky part of project management</a:t>
            </a:r>
          </a:p>
        </p:txBody>
      </p:sp>
      <p:sp>
        <p:nvSpPr>
          <p:cNvPr id="16389" name="Rectangle 6"/>
          <p:cNvSpPr>
            <a:spLocks noChangeArrowheads="1"/>
          </p:cNvSpPr>
          <p:nvPr/>
        </p:nvSpPr>
        <p:spPr bwMode="auto">
          <a:xfrm>
            <a:off x="3009900" y="3097213"/>
            <a:ext cx="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AU"/>
          </a:p>
        </p:txBody>
      </p:sp>
      <p:pic>
        <p:nvPicPr>
          <p:cNvPr id="16390" name="Picture 8" descr="bd06887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1676400"/>
            <a:ext cx="153193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9" descr="bs01143_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4800600"/>
            <a:ext cx="172243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Picture 10" descr="sy00933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5181600"/>
            <a:ext cx="1295400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11" descr="bs01323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1828800"/>
            <a:ext cx="1517650" cy="136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4" name="Picture 12" descr="C:\Users\Public\Documents\Engg1805CourseMaterials_2011\Admin2011\UniversityShiel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825" y="188913"/>
            <a:ext cx="21717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4484" y="3873096"/>
            <a:ext cx="2886756" cy="242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819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By the end of this lecture you will be able to: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2205038"/>
            <a:ext cx="7632700" cy="3887787"/>
          </a:xfrm>
        </p:spPr>
        <p:txBody>
          <a:bodyPr/>
          <a:lstStyle/>
          <a:p>
            <a:r>
              <a:rPr lang="en-GB" dirty="0"/>
              <a:t>Appreciate several approaches for estimating project size and effort</a:t>
            </a:r>
          </a:p>
          <a:p>
            <a:r>
              <a:rPr lang="en-GB" dirty="0"/>
              <a:t>Explain their relative advantages and disadvantages</a:t>
            </a:r>
          </a:p>
          <a:p>
            <a:r>
              <a:rPr lang="en-GB" dirty="0"/>
              <a:t>Apply one or more of these approaches to your case study</a:t>
            </a:r>
          </a:p>
        </p:txBody>
      </p:sp>
    </p:spTree>
    <p:extLst>
      <p:ext uri="{BB962C8B-B14F-4D97-AF65-F5344CB8AC3E}">
        <p14:creationId xmlns:p14="http://schemas.microsoft.com/office/powerpoint/2010/main" val="1391146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Basic terminology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165" y="1752600"/>
            <a:ext cx="3655669" cy="264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4165" y="4955178"/>
            <a:ext cx="3861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 will learn a lot more on IT Project Management course</a:t>
            </a:r>
          </a:p>
        </p:txBody>
      </p:sp>
    </p:spTree>
    <p:extLst>
      <p:ext uri="{BB962C8B-B14F-4D97-AF65-F5344CB8AC3E}">
        <p14:creationId xmlns:p14="http://schemas.microsoft.com/office/powerpoint/2010/main" val="4157692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214313"/>
            <a:ext cx="7772400" cy="881062"/>
          </a:xfrm>
        </p:spPr>
        <p:txBody>
          <a:bodyPr/>
          <a:lstStyle/>
          <a:p>
            <a:pPr>
              <a:defRPr/>
            </a:pPr>
            <a:r>
              <a:rPr lang="en-AU" dirty="0"/>
              <a:t>Five steps in project estimation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00125"/>
            <a:ext cx="7772400" cy="5500688"/>
          </a:xfrm>
        </p:spPr>
        <p:txBody>
          <a:bodyPr/>
          <a:lstStyle/>
          <a:p>
            <a:pPr marL="609600" indent="-609600">
              <a:buFont typeface="Wingdings" pitchFamily="2" charset="2"/>
              <a:buAutoNum type="arabicPeriod"/>
              <a:defRPr/>
            </a:pPr>
            <a:r>
              <a:rPr lang="en-AU" sz="2800" dirty="0"/>
              <a:t>Determine the </a:t>
            </a:r>
            <a:r>
              <a:rPr lang="en-AU" sz="2800" dirty="0">
                <a:solidFill>
                  <a:schemeClr val="hlink"/>
                </a:solidFill>
              </a:rPr>
              <a:t>SIZE</a:t>
            </a:r>
            <a:r>
              <a:rPr lang="en-AU" sz="2800" dirty="0"/>
              <a:t> of the project </a:t>
            </a:r>
          </a:p>
          <a:p>
            <a:pPr marL="990600" lvl="1" indent="-533400">
              <a:defRPr/>
            </a:pPr>
            <a:r>
              <a:rPr lang="en-AU" sz="2400" dirty="0"/>
              <a:t>software metrics: lines of code, function points</a:t>
            </a:r>
          </a:p>
          <a:p>
            <a:pPr marL="609600" indent="-609600">
              <a:buFont typeface="Wingdings" pitchFamily="2" charset="2"/>
              <a:buAutoNum type="arabicPeriod"/>
              <a:defRPr/>
            </a:pPr>
            <a:r>
              <a:rPr lang="en-AU" sz="2800" dirty="0"/>
              <a:t>Determine the </a:t>
            </a:r>
            <a:r>
              <a:rPr lang="en-AU" sz="2800" dirty="0">
                <a:solidFill>
                  <a:schemeClr val="hlink"/>
                </a:solidFill>
              </a:rPr>
              <a:t>EFFORT</a:t>
            </a:r>
            <a:r>
              <a:rPr lang="en-AU" sz="2800" dirty="0"/>
              <a:t> required</a:t>
            </a:r>
          </a:p>
          <a:p>
            <a:pPr marL="990600" lvl="1" indent="-533400">
              <a:defRPr/>
            </a:pPr>
            <a:r>
              <a:rPr lang="en-AU" sz="2400" dirty="0"/>
              <a:t>Person hours, days, weeks or months </a:t>
            </a:r>
          </a:p>
          <a:p>
            <a:pPr marL="609600" indent="-609600">
              <a:buFont typeface="Wingdings" pitchFamily="2" charset="2"/>
              <a:buAutoNum type="arabicPeriod"/>
              <a:defRPr/>
            </a:pPr>
            <a:r>
              <a:rPr lang="en-AU" sz="2800" dirty="0"/>
              <a:t>Decide on the </a:t>
            </a:r>
            <a:r>
              <a:rPr lang="en-AU" sz="2800" dirty="0">
                <a:solidFill>
                  <a:schemeClr val="hlink"/>
                </a:solidFill>
              </a:rPr>
              <a:t>RESOURCES</a:t>
            </a:r>
            <a:r>
              <a:rPr lang="en-AU" sz="2800" dirty="0"/>
              <a:t> needed </a:t>
            </a:r>
          </a:p>
          <a:p>
            <a:pPr marL="990600" lvl="1" indent="-533400">
              <a:defRPr/>
            </a:pPr>
            <a:r>
              <a:rPr lang="en-AU" sz="2400" dirty="0"/>
              <a:t>e.g. how many engineers or programmers</a:t>
            </a:r>
          </a:p>
          <a:p>
            <a:pPr marL="609600" indent="-609600">
              <a:buFont typeface="Wingdings" pitchFamily="2" charset="2"/>
              <a:buAutoNum type="arabicPeriod"/>
              <a:defRPr/>
            </a:pPr>
            <a:r>
              <a:rPr lang="en-AU" sz="2800" dirty="0"/>
              <a:t>Calculate the</a:t>
            </a:r>
            <a:r>
              <a:rPr lang="en-AU" sz="2800" dirty="0">
                <a:solidFill>
                  <a:schemeClr val="hlink"/>
                </a:solidFill>
              </a:rPr>
              <a:t> DURATION</a:t>
            </a:r>
          </a:p>
          <a:p>
            <a:pPr marL="1009650" lvl="1" indent="-609600">
              <a:defRPr/>
            </a:pPr>
            <a:r>
              <a:rPr lang="en-AU" sz="2400" dirty="0"/>
              <a:t>e.g. 20 person-hours, 3 people: 	</a:t>
            </a:r>
            <a:br>
              <a:rPr lang="en-AU" sz="2400" dirty="0"/>
            </a:br>
            <a:r>
              <a:rPr lang="en-AU" sz="2400" dirty="0">
                <a:latin typeface="Arial Unicode MS"/>
                <a:ea typeface="Arial Unicode MS"/>
                <a:cs typeface="Arial Unicode MS"/>
              </a:rPr>
              <a:t>∴ </a:t>
            </a:r>
            <a:r>
              <a:rPr lang="en-AU" sz="2400" dirty="0"/>
              <a:t>DURATION  = 20 / 3 = 6.3 hours</a:t>
            </a:r>
          </a:p>
          <a:p>
            <a:pPr marL="609600" indent="-609600">
              <a:buFont typeface="+mj-lt"/>
              <a:buAutoNum type="arabicPeriod"/>
              <a:defRPr/>
            </a:pPr>
            <a:r>
              <a:rPr lang="en-AU" sz="2800" dirty="0"/>
              <a:t>Calculate the </a:t>
            </a:r>
            <a:r>
              <a:rPr lang="en-AU" sz="2800" dirty="0">
                <a:solidFill>
                  <a:srgbClr val="FF0000"/>
                </a:solidFill>
              </a:rPr>
              <a:t>COST</a:t>
            </a:r>
          </a:p>
          <a:p>
            <a:pPr marL="1009650" lvl="1" indent="-609600">
              <a:defRPr/>
            </a:pPr>
            <a:r>
              <a:rPr lang="en-GB" sz="2400" dirty="0"/>
              <a:t>e.g. 20 person-hours at $70 per hour: </a:t>
            </a:r>
            <a:br>
              <a:rPr lang="en-GB" sz="2400" dirty="0"/>
            </a:br>
            <a:r>
              <a:rPr lang="en-AU" sz="2400" dirty="0">
                <a:latin typeface="Arial Unicode MS"/>
                <a:ea typeface="Arial Unicode MS"/>
                <a:cs typeface="Arial Unicode MS"/>
              </a:rPr>
              <a:t> ∴ </a:t>
            </a:r>
            <a:r>
              <a:rPr lang="en-GB" sz="2400" dirty="0"/>
              <a:t>COST 	= $1,400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3131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sz="3600" dirty="0"/>
              <a:t>Six approaches to </a:t>
            </a:r>
            <a:br>
              <a:rPr lang="en-CA" sz="3600" dirty="0"/>
            </a:br>
            <a:r>
              <a:rPr lang="en-CA" sz="3600" dirty="0"/>
              <a:t>project estimation</a:t>
            </a:r>
          </a:p>
        </p:txBody>
      </p:sp>
      <p:sp>
        <p:nvSpPr>
          <p:cNvPr id="37892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963364"/>
            <a:ext cx="7772400" cy="3819128"/>
          </a:xfrm>
        </p:spPr>
        <p:txBody>
          <a:bodyPr/>
          <a:lstStyle/>
          <a:p>
            <a:pPr marL="609600" indent="-609600">
              <a:buFont typeface="+mj-lt"/>
              <a:buAutoNum type="arabicPeriod"/>
            </a:pPr>
            <a:r>
              <a:rPr lang="en-CA" sz="2800" dirty="0"/>
              <a:t>Expert judgement – will cover this</a:t>
            </a:r>
          </a:p>
          <a:p>
            <a:pPr marL="609600" indent="-609600">
              <a:buFont typeface="+mj-lt"/>
              <a:buAutoNum type="arabicPeriod"/>
            </a:pPr>
            <a:r>
              <a:rPr lang="en-CA" sz="2800" dirty="0"/>
              <a:t>Sum of the parts – will cover this – will cover this</a:t>
            </a:r>
          </a:p>
          <a:p>
            <a:pPr marL="609600" indent="-609600">
              <a:buFont typeface="+mj-lt"/>
              <a:buAutoNum type="arabicPeriod"/>
            </a:pPr>
            <a:r>
              <a:rPr lang="en-CA" sz="2800" dirty="0"/>
              <a:t>Estimation by analogy</a:t>
            </a:r>
          </a:p>
          <a:p>
            <a:pPr marL="609600" indent="-609600">
              <a:buFont typeface="+mj-lt"/>
              <a:buAutoNum type="arabicPeriod"/>
            </a:pPr>
            <a:r>
              <a:rPr lang="en-CA" sz="1800" dirty="0"/>
              <a:t>Component matrix (not common)</a:t>
            </a:r>
          </a:p>
          <a:p>
            <a:pPr marL="609600" indent="-609600">
              <a:buFont typeface="+mj-lt"/>
              <a:buAutoNum type="arabicPeriod"/>
            </a:pPr>
            <a:r>
              <a:rPr lang="en-CA" sz="1800" dirty="0"/>
              <a:t>Algorithmic cost models (not common)</a:t>
            </a:r>
          </a:p>
          <a:p>
            <a:pPr marL="609600" indent="-609600">
              <a:buFont typeface="+mj-lt"/>
              <a:buAutoNum type="arabicPeriod"/>
            </a:pPr>
            <a:r>
              <a:rPr lang="en-CA" sz="1800" dirty="0"/>
              <a:t>Function point analysis (not common)</a:t>
            </a:r>
          </a:p>
          <a:p>
            <a:pPr marL="609600" indent="-609600">
              <a:buFont typeface="+mj-lt"/>
              <a:buAutoNum type="arabicPeriod"/>
            </a:pP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391977963"/>
      </p:ext>
    </p:extLst>
  </p:cSld>
  <p:clrMapOvr>
    <a:masterClrMapping/>
  </p:clrMapOvr>
  <p:transition advTm="2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GB" dirty="0"/>
              <a:t>Choosing estimation methods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484784"/>
            <a:ext cx="7772400" cy="4762078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GB" sz="2800" dirty="0"/>
              <a:t>Which is </a:t>
            </a:r>
            <a:r>
              <a:rPr lang="en-GB" sz="2800" u="sng" dirty="0"/>
              <a:t>easiest</a:t>
            </a:r>
            <a:r>
              <a:rPr lang="en-GB" sz="2800" dirty="0"/>
              <a:t> to apply?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GB" sz="2800" dirty="0"/>
              <a:t>Which can be applied </a:t>
            </a:r>
            <a:r>
              <a:rPr lang="en-GB" sz="2800" u="sng" dirty="0"/>
              <a:t>earliest</a:t>
            </a:r>
            <a:r>
              <a:rPr lang="en-GB" sz="2800" dirty="0"/>
              <a:t> in the system development life cycle (SDLC)?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GB" sz="2800" dirty="0"/>
              <a:t>What </a:t>
            </a:r>
            <a:r>
              <a:rPr lang="en-GB" sz="2800" u="sng" dirty="0"/>
              <a:t>assumptions</a:t>
            </a:r>
            <a:r>
              <a:rPr lang="en-GB" sz="2800" dirty="0"/>
              <a:t> does each make?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GB" sz="2800" dirty="0"/>
              <a:t>Do I have </a:t>
            </a:r>
            <a:r>
              <a:rPr lang="en-GB" sz="2800" u="sng" dirty="0"/>
              <a:t>enough</a:t>
            </a:r>
            <a:r>
              <a:rPr lang="en-GB" sz="2800" dirty="0"/>
              <a:t> historic data?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GB" sz="2800" dirty="0"/>
              <a:t>Will I need to </a:t>
            </a:r>
            <a:r>
              <a:rPr lang="en-GB" sz="2800" u="sng" dirty="0"/>
              <a:t>re-calibrate</a:t>
            </a:r>
            <a:r>
              <a:rPr lang="en-GB" sz="2800" dirty="0"/>
              <a:t> for tool, developer experience, environment, etc.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GB" sz="2800" dirty="0"/>
              <a:t>How many times will I use this method? </a:t>
            </a:r>
            <a:br>
              <a:rPr lang="en-GB" sz="2800" dirty="0"/>
            </a:br>
            <a:r>
              <a:rPr lang="en-GB" sz="2800" dirty="0"/>
              <a:t>Can I </a:t>
            </a:r>
            <a:r>
              <a:rPr lang="en-GB" sz="2800" u="sng" dirty="0"/>
              <a:t>improve</a:t>
            </a:r>
            <a:r>
              <a:rPr lang="en-GB" sz="2800" dirty="0"/>
              <a:t> my estimates over time?</a:t>
            </a:r>
          </a:p>
        </p:txBody>
      </p:sp>
    </p:spTree>
    <p:extLst>
      <p:ext uri="{BB962C8B-B14F-4D97-AF65-F5344CB8AC3E}">
        <p14:creationId xmlns:p14="http://schemas.microsoft.com/office/powerpoint/2010/main" val="2792786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22608" y="130668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CA" dirty="0"/>
              <a:t>1. Expert judgement</a:t>
            </a:r>
          </a:p>
        </p:txBody>
      </p:sp>
      <p:sp>
        <p:nvSpPr>
          <p:cNvPr id="39940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899592" y="1600693"/>
            <a:ext cx="7344816" cy="2857872"/>
          </a:xfrm>
        </p:spPr>
        <p:txBody>
          <a:bodyPr/>
          <a:lstStyle/>
          <a:p>
            <a:pPr algn="l"/>
            <a:r>
              <a:rPr lang="en-CA" dirty="0"/>
              <a:t>An expert in software development as well as in the application domain makes an estimate based on previous  experience of similar projects.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01" y="3872456"/>
            <a:ext cx="3748088" cy="24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60895"/>
      </p:ext>
    </p:extLst>
  </p:cSld>
  <p:clrMapOvr>
    <a:masterClrMapping/>
  </p:clrMapOvr>
  <p:transition advTm="2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772400" cy="659160"/>
          </a:xfrm>
          <a:noFill/>
        </p:spPr>
        <p:txBody>
          <a:bodyPr lIns="90841" tIns="44623" rIns="90841" bIns="44623" anchor="b"/>
          <a:lstStyle/>
          <a:p>
            <a:r>
              <a:rPr lang="en-CA" sz="3600" dirty="0"/>
              <a:t>Expert judgement – pros &amp; cons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84784"/>
            <a:ext cx="7772400" cy="5040560"/>
          </a:xfrm>
          <a:noFill/>
        </p:spPr>
        <p:txBody>
          <a:bodyPr lIns="90841" tIns="44623" rIns="90841" bIns="44623"/>
          <a:lstStyle/>
          <a:p>
            <a:pPr marL="465138" indent="-465138">
              <a:lnSpc>
                <a:spcPct val="90000"/>
              </a:lnSpc>
            </a:pPr>
            <a:r>
              <a:rPr lang="en-CA" sz="2800" dirty="0"/>
              <a:t>Advantages</a:t>
            </a:r>
            <a:r>
              <a:rPr lang="en-CA" sz="2400" dirty="0"/>
              <a:t>:  </a:t>
            </a:r>
          </a:p>
          <a:p>
            <a:pPr marL="865188" lvl="1" indent="-465138">
              <a:lnSpc>
                <a:spcPct val="90000"/>
              </a:lnSpc>
            </a:pPr>
            <a:r>
              <a:rPr lang="en-CA" sz="2400" dirty="0"/>
              <a:t>Relatively cheap estimation method. </a:t>
            </a:r>
          </a:p>
          <a:p>
            <a:pPr marL="865188" lvl="1" indent="-465138">
              <a:lnSpc>
                <a:spcPct val="90000"/>
              </a:lnSpc>
            </a:pPr>
            <a:r>
              <a:rPr lang="en-CA" sz="2400" dirty="0"/>
              <a:t>Takes relatively little time and effort</a:t>
            </a:r>
          </a:p>
          <a:p>
            <a:pPr marL="865188" lvl="1" indent="-465138">
              <a:lnSpc>
                <a:spcPct val="90000"/>
              </a:lnSpc>
            </a:pPr>
            <a:r>
              <a:rPr lang="en-CA" sz="2400" dirty="0"/>
              <a:t>Can be applied early in the development cycle</a:t>
            </a:r>
          </a:p>
          <a:p>
            <a:pPr marL="865188" lvl="1" indent="-465138">
              <a:lnSpc>
                <a:spcPct val="90000"/>
              </a:lnSpc>
            </a:pPr>
            <a:r>
              <a:rPr lang="en-CA" sz="2400" dirty="0"/>
              <a:t>Can be successful if experts have direct experience of similar systems</a:t>
            </a:r>
          </a:p>
          <a:p>
            <a:pPr marL="465138" indent="-465138">
              <a:lnSpc>
                <a:spcPct val="90000"/>
              </a:lnSpc>
            </a:pPr>
            <a:r>
              <a:rPr lang="en-CA" sz="2800" dirty="0"/>
              <a:t>Disadvantages</a:t>
            </a:r>
            <a:r>
              <a:rPr lang="en-CA" sz="2400" dirty="0"/>
              <a:t>:  </a:t>
            </a:r>
          </a:p>
          <a:p>
            <a:pPr marL="865188" lvl="1" indent="-465138">
              <a:lnSpc>
                <a:spcPct val="90000"/>
              </a:lnSpc>
            </a:pPr>
            <a:r>
              <a:rPr lang="en-CA" sz="2400" dirty="0"/>
              <a:t>Rather subjective</a:t>
            </a:r>
          </a:p>
          <a:p>
            <a:pPr marL="865188" lvl="1" indent="-465138">
              <a:lnSpc>
                <a:spcPct val="90000"/>
              </a:lnSpc>
            </a:pPr>
            <a:r>
              <a:rPr lang="en-CA" sz="2400" dirty="0"/>
              <a:t>Depends on experience and judgment</a:t>
            </a:r>
          </a:p>
          <a:p>
            <a:pPr marL="865188" lvl="1" indent="-465138">
              <a:lnSpc>
                <a:spcPct val="90000"/>
              </a:lnSpc>
            </a:pPr>
            <a:r>
              <a:rPr lang="en-CA" sz="2400" dirty="0"/>
              <a:t>Cannot be used if no suitable experts available</a:t>
            </a:r>
          </a:p>
          <a:p>
            <a:pPr marL="865188" lvl="1" indent="-465138">
              <a:lnSpc>
                <a:spcPct val="90000"/>
              </a:lnSpc>
            </a:pPr>
            <a:r>
              <a:rPr lang="en-CA" sz="2400" dirty="0"/>
              <a:t>Assumes experts have dealt with similar systems</a:t>
            </a:r>
          </a:p>
          <a:p>
            <a:pPr marL="865188" lvl="1" indent="-465138">
              <a:lnSpc>
                <a:spcPct val="90000"/>
              </a:lnSpc>
            </a:pPr>
            <a:r>
              <a:rPr lang="en-AU" sz="2400" dirty="0"/>
              <a:t>Assumes they all have reliable data available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24160219"/>
      </p:ext>
    </p:extLst>
  </p:cSld>
  <p:clrMapOvr>
    <a:masterClrMapping/>
  </p:clrMapOvr>
  <p:transition advTm="2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772400" cy="720080"/>
          </a:xfrm>
          <a:solidFill>
            <a:srgbClr val="FFFFFF"/>
          </a:solidFill>
        </p:spPr>
        <p:txBody>
          <a:bodyPr/>
          <a:lstStyle/>
          <a:p>
            <a:pPr>
              <a:defRPr/>
            </a:pPr>
            <a:r>
              <a:rPr lang="en-GB" dirty="0"/>
              <a:t>2. Sum of the parts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52736"/>
            <a:ext cx="7918648" cy="5544616"/>
          </a:xfrm>
        </p:spPr>
        <p:txBody>
          <a:bodyPr/>
          <a:lstStyle/>
          <a:p>
            <a:r>
              <a:rPr lang="en-CA" dirty="0"/>
              <a:t>Makes use of work breakdown structure </a:t>
            </a:r>
          </a:p>
          <a:p>
            <a:r>
              <a:rPr lang="en-GB" dirty="0"/>
              <a:t>Total effort estimate is the sum of estimates for individual tasks</a:t>
            </a:r>
          </a:p>
          <a:p>
            <a:r>
              <a:rPr lang="en-GB" dirty="0"/>
              <a:t>Appropriate level of detail  (granularity) is important</a:t>
            </a:r>
          </a:p>
          <a:p>
            <a:pPr lvl="1"/>
            <a:r>
              <a:rPr lang="en-GB" sz="2400" dirty="0"/>
              <a:t>too much detail takes too much time and introduces more error</a:t>
            </a:r>
          </a:p>
          <a:p>
            <a:pPr lvl="1"/>
            <a:r>
              <a:rPr lang="en-GB" sz="2400" dirty="0"/>
              <a:t>insufficient detail means more difficult to assign tasks (see work breakdown structure, </a:t>
            </a:r>
            <a:r>
              <a:rPr lang="en-GB" sz="2400" dirty="0" err="1"/>
              <a:t>Lec</a:t>
            </a:r>
            <a:r>
              <a:rPr lang="en-GB" sz="2400" dirty="0"/>
              <a:t> 6A)</a:t>
            </a:r>
          </a:p>
          <a:p>
            <a:r>
              <a:rPr lang="en-GB" dirty="0"/>
              <a:t>Must make allowance for overheads and tasks such as testing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57890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5DD16-1CF5-4515-B10F-6FE645DC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I.T Project management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0F1CA-AE8D-4B06-8D83-B920B26D2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762" y="1752600"/>
            <a:ext cx="2786479" cy="3005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82ADA-BE3C-4897-9D42-234AF9F2C637}"/>
              </a:ext>
            </a:extLst>
          </p:cNvPr>
          <p:cNvSpPr txBox="1"/>
          <p:nvPr/>
        </p:nvSpPr>
        <p:spPr>
          <a:xfrm>
            <a:off x="2876364" y="5105401"/>
            <a:ext cx="3196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Who wants a career in Tech or I.T management ?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841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353425" cy="647700"/>
          </a:xfrm>
        </p:spPr>
        <p:txBody>
          <a:bodyPr/>
          <a:lstStyle/>
          <a:p>
            <a:pPr>
              <a:defRPr/>
            </a:pPr>
            <a:r>
              <a:rPr lang="en-AU" sz="2800" dirty="0"/>
              <a:t>The hard part of project estimation</a:t>
            </a:r>
          </a:p>
        </p:txBody>
      </p:sp>
      <p:graphicFrame>
        <p:nvGraphicFramePr>
          <p:cNvPr id="443470" name="Group 78"/>
          <p:cNvGraphicFramePr>
            <a:graphicFrameLocks noGrp="1"/>
          </p:cNvGraphicFramePr>
          <p:nvPr>
            <p:ph idx="1"/>
          </p:nvPr>
        </p:nvGraphicFramePr>
        <p:xfrm>
          <a:off x="857250" y="2357438"/>
          <a:ext cx="7072362" cy="4145280"/>
        </p:xfrm>
        <a:graphic>
          <a:graphicData uri="http://schemas.openxmlformats.org/drawingml/2006/table">
            <a:tbl>
              <a:tblPr/>
              <a:tblGrid>
                <a:gridCol w="1242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5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1796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36725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18038" algn="l"/>
                          <a:tab pos="5075238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Times New Roman" pitchFamily="18" charset="0"/>
                        </a:rPr>
                        <a:t>Task ID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36725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18038" algn="l"/>
                          <a:tab pos="5075238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Times New Roman" pitchFamily="18" charset="0"/>
                        </a:rPr>
                        <a:t>Task Description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36725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18038" algn="l"/>
                          <a:tab pos="5075238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Duration (in weeks)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36725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18038" algn="l"/>
                          <a:tab pos="5075238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Predecessors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0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Initiate project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--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60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B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R &amp; D product design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A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60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C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Plan market research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A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60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D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Routing (engineering)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3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B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60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Build prototype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B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60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F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Prepare brochure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3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B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60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Prepare cost estimates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D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60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H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Product testing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60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I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Market survey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4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C, F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495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J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Pricing and demand forecast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607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K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Final report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92100" algn="l"/>
                          <a:tab pos="649288" algn="l"/>
                          <a:tab pos="1014413" algn="l"/>
                          <a:tab pos="1371600" algn="l"/>
                          <a:tab pos="1727200" algn="l"/>
                          <a:tab pos="2093913" algn="l"/>
                          <a:tab pos="2451100" algn="l"/>
                          <a:tab pos="2816225" algn="l"/>
                          <a:tab pos="3171825" algn="l"/>
                          <a:tab pos="3529013" algn="l"/>
                          <a:tab pos="3895725" algn="l"/>
                          <a:tab pos="4251325" algn="l"/>
                          <a:tab pos="4608513" algn="l"/>
                        </a:tabLst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 pitchFamily="18" charset="-127"/>
                          <a:cs typeface="Angsana New" pitchFamily="18" charset="-34"/>
                        </a:rPr>
                        <a:t>G, H, J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Batang" pitchFamily="18" charset="-127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71500" y="357188"/>
            <a:ext cx="4643438" cy="2000250"/>
            <a:chOff x="571472" y="357166"/>
            <a:chExt cx="4643470" cy="2000264"/>
          </a:xfrm>
        </p:grpSpPr>
        <p:sp>
          <p:nvSpPr>
            <p:cNvPr id="55368" name="Line Callout 1 11"/>
            <p:cNvSpPr>
              <a:spLocks/>
            </p:cNvSpPr>
            <p:nvPr/>
          </p:nvSpPr>
          <p:spPr bwMode="auto">
            <a:xfrm>
              <a:off x="571472" y="357166"/>
              <a:ext cx="3143250" cy="1500198"/>
            </a:xfrm>
            <a:prstGeom prst="borderCallout1">
              <a:avLst>
                <a:gd name="adj1" fmla="val 98213"/>
                <a:gd name="adj2" fmla="val 99944"/>
                <a:gd name="adj3" fmla="val 137157"/>
                <a:gd name="adj4" fmla="val 211236"/>
              </a:avLst>
            </a:prstGeom>
            <a:solidFill>
              <a:srgbClr val="FFFF00"/>
            </a:solidFill>
            <a:ln w="28575" algn="ctr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457200" indent="-457200" eaLnBrk="0" hangingPunct="0"/>
              <a:r>
                <a:rPr lang="en-AU" sz="2400">
                  <a:latin typeface="Arial" charset="0"/>
                </a:rPr>
                <a:t>Determining </a:t>
              </a:r>
            </a:p>
            <a:p>
              <a:pPr marL="457200" indent="-457200" eaLnBrk="0" hangingPunct="0">
                <a:buFont typeface="Arial" charset="0"/>
                <a:buAutoNum type="arabicPeriod"/>
              </a:pPr>
              <a:r>
                <a:rPr lang="en-AU" sz="2400">
                  <a:latin typeface="Arial" charset="0"/>
                </a:rPr>
                <a:t>Work breakdown</a:t>
              </a:r>
            </a:p>
            <a:p>
              <a:pPr marL="457200" indent="-457200" eaLnBrk="0" hangingPunct="0">
                <a:buFont typeface="Arial" charset="0"/>
                <a:buAutoNum type="arabicPeriod"/>
              </a:pPr>
              <a:r>
                <a:rPr lang="en-AU" sz="2400">
                  <a:latin typeface="Arial" charset="0"/>
                </a:rPr>
                <a:t>Durations</a:t>
              </a:r>
            </a:p>
            <a:p>
              <a:pPr marL="457200" indent="-457200" eaLnBrk="0" hangingPunct="0">
                <a:buFont typeface="Arial" charset="0"/>
                <a:buAutoNum type="arabicPeriod"/>
              </a:pPr>
              <a:r>
                <a:rPr lang="en-AU" sz="2400">
                  <a:latin typeface="Arial" charset="0"/>
                </a:rPr>
                <a:t>Dependencies</a:t>
              </a:r>
            </a:p>
          </p:txBody>
        </p:sp>
        <p:cxnSp>
          <p:nvCxnSpPr>
            <p:cNvPr id="55369" name="Straight Arrow Connector 6"/>
            <p:cNvCxnSpPr>
              <a:cxnSpLocks noChangeShapeType="1"/>
            </p:cNvCxnSpPr>
            <p:nvPr/>
          </p:nvCxnSpPr>
          <p:spPr bwMode="auto">
            <a:xfrm rot="10800000" flipV="1">
              <a:off x="2857488" y="1857364"/>
              <a:ext cx="857256" cy="500066"/>
            </a:xfrm>
            <a:prstGeom prst="straightConnector1">
              <a:avLst/>
            </a:prstGeom>
            <a:noFill/>
            <a:ln w="38100" algn="ctr">
              <a:solidFill>
                <a:srgbClr val="0000FF"/>
              </a:solidFill>
              <a:round/>
              <a:headEnd/>
              <a:tailEnd type="arrow" w="med" len="med"/>
            </a:ln>
          </p:spPr>
        </p:cxnSp>
        <p:cxnSp>
          <p:nvCxnSpPr>
            <p:cNvPr id="55370" name="Straight Arrow Connector 7"/>
            <p:cNvCxnSpPr>
              <a:cxnSpLocks noChangeShapeType="1"/>
            </p:cNvCxnSpPr>
            <p:nvPr/>
          </p:nvCxnSpPr>
          <p:spPr bwMode="auto">
            <a:xfrm>
              <a:off x="3714744" y="1857364"/>
              <a:ext cx="1500198" cy="500066"/>
            </a:xfrm>
            <a:prstGeom prst="straightConnector1">
              <a:avLst/>
            </a:prstGeom>
            <a:noFill/>
            <a:ln w="38100" algn="ctr">
              <a:solidFill>
                <a:srgbClr val="0000FF"/>
              </a:solidFill>
              <a:round/>
              <a:headEnd/>
              <a:tailEnd type="arrow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6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936103"/>
          </a:xfrm>
        </p:spPr>
        <p:txBody>
          <a:bodyPr/>
          <a:lstStyle/>
          <a:p>
            <a:pPr>
              <a:defRPr/>
            </a:pPr>
            <a:r>
              <a:rPr lang="en-CA" dirty="0"/>
              <a:t>Sum of the parts example</a:t>
            </a:r>
          </a:p>
        </p:txBody>
      </p:sp>
      <p:pic>
        <p:nvPicPr>
          <p:cNvPr id="7" name="Picture 6" descr="WBS-su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5" y="1268575"/>
            <a:ext cx="7423979" cy="50165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2497873" y="5972884"/>
            <a:ext cx="1628078" cy="624468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960139"/>
      </p:ext>
    </p:extLst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6" name="Rectangle 4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772400" cy="936104"/>
          </a:xfrm>
        </p:spPr>
        <p:txBody>
          <a:bodyPr/>
          <a:lstStyle/>
          <a:p>
            <a:pPr>
              <a:defRPr/>
            </a:pPr>
            <a:r>
              <a:rPr lang="en-CA" dirty="0"/>
              <a:t>3. Estimation by analogy*</a:t>
            </a:r>
          </a:p>
        </p:txBody>
      </p:sp>
      <p:sp>
        <p:nvSpPr>
          <p:cNvPr id="40964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412776"/>
            <a:ext cx="7772400" cy="3960440"/>
          </a:xfrm>
        </p:spPr>
        <p:txBody>
          <a:bodyPr/>
          <a:lstStyle/>
          <a:p>
            <a:r>
              <a:rPr lang="en-CA" sz="2000" dirty="0"/>
              <a:t>Compare current project to similar project(s) already undertaken</a:t>
            </a:r>
          </a:p>
          <a:p>
            <a:r>
              <a:rPr lang="en-CA" sz="2000" dirty="0"/>
              <a:t>Estimate how many times bigger or smaller the current project is compared with others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033" y="6280206"/>
            <a:ext cx="8352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" dirty="0">
                <a:latin typeface="+mn-lt"/>
              </a:rPr>
              <a:t>*See for example, Martin </a:t>
            </a:r>
            <a:r>
              <a:rPr lang="en-AU" sz="800" dirty="0" err="1">
                <a:latin typeface="+mn-lt"/>
              </a:rPr>
              <a:t>Shepperd</a:t>
            </a:r>
            <a:r>
              <a:rPr lang="en-AU" sz="800" dirty="0">
                <a:latin typeface="+mn-lt"/>
              </a:rPr>
              <a:t>, Chris Schofield and Barbara </a:t>
            </a:r>
            <a:r>
              <a:rPr lang="en-AU" sz="800" dirty="0" err="1">
                <a:latin typeface="+mn-lt"/>
              </a:rPr>
              <a:t>Kitchenham</a:t>
            </a:r>
            <a:r>
              <a:rPr lang="en-AU" sz="800" dirty="0">
                <a:latin typeface="+mn-lt"/>
              </a:rPr>
              <a:t>, </a:t>
            </a:r>
            <a:r>
              <a:rPr lang="en-AU" sz="800" i="1" dirty="0">
                <a:latin typeface="+mn-lt"/>
              </a:rPr>
              <a:t>Effort Estimation Using Analogy</a:t>
            </a:r>
            <a:r>
              <a:rPr lang="en-AU" sz="800" dirty="0">
                <a:latin typeface="+mn-lt"/>
              </a:rPr>
              <a:t>, Proceedings of ICSE-18, IEEE, 1996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3" y="2814554"/>
            <a:ext cx="4269242" cy="28252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146" y="2814554"/>
            <a:ext cx="3506425" cy="26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26650"/>
      </p:ext>
    </p:extLst>
  </p:cSld>
  <p:clrMapOvr>
    <a:masterClrMapping/>
  </p:clrMapOvr>
  <p:transition advTm="2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772400" cy="659160"/>
          </a:xfrm>
          <a:noFill/>
        </p:spPr>
        <p:txBody>
          <a:bodyPr lIns="90841" tIns="44623" rIns="90841" bIns="44623" anchor="b"/>
          <a:lstStyle/>
          <a:p>
            <a:r>
              <a:rPr lang="en-CA" sz="3600" dirty="0"/>
              <a:t>Using analogy – pros &amp; cons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52736"/>
            <a:ext cx="7772400" cy="5472608"/>
          </a:xfrm>
          <a:noFill/>
        </p:spPr>
        <p:txBody>
          <a:bodyPr lIns="90841" tIns="44623" rIns="90841" bIns="44623"/>
          <a:lstStyle/>
          <a:p>
            <a:pPr marL="465138" indent="-465138">
              <a:lnSpc>
                <a:spcPct val="90000"/>
              </a:lnSpc>
            </a:pPr>
            <a:r>
              <a:rPr lang="en-CA" sz="2800" dirty="0"/>
              <a:t>Advantages</a:t>
            </a:r>
            <a:r>
              <a:rPr lang="en-CA" sz="2400" dirty="0"/>
              <a:t>:  </a:t>
            </a:r>
          </a:p>
          <a:p>
            <a:pPr marL="865188" lvl="1" indent="-465138">
              <a:lnSpc>
                <a:spcPct val="90000"/>
              </a:lnSpc>
            </a:pPr>
            <a:r>
              <a:rPr lang="en-CA" sz="2400" dirty="0"/>
              <a:t>Systematic, fairly fast </a:t>
            </a:r>
          </a:p>
          <a:p>
            <a:pPr marL="865188" lvl="1" indent="-465138">
              <a:lnSpc>
                <a:spcPct val="90000"/>
              </a:lnSpc>
            </a:pPr>
            <a:r>
              <a:rPr lang="en-CA" sz="2400" dirty="0"/>
              <a:t>OK if sufficient historical data available</a:t>
            </a:r>
          </a:p>
          <a:p>
            <a:pPr marL="865188" lvl="1" indent="-465138">
              <a:lnSpc>
                <a:spcPct val="90000"/>
              </a:lnSpc>
            </a:pPr>
            <a:r>
              <a:rPr lang="en-CA" sz="2400" dirty="0"/>
              <a:t>Can be applied early in the development cycle</a:t>
            </a:r>
          </a:p>
          <a:p>
            <a:pPr marL="465138" indent="-465138">
              <a:lnSpc>
                <a:spcPct val="90000"/>
              </a:lnSpc>
            </a:pPr>
            <a:r>
              <a:rPr lang="en-CA" dirty="0"/>
              <a:t> </a:t>
            </a:r>
            <a:r>
              <a:rPr lang="en-CA" sz="2800" dirty="0"/>
              <a:t>Disadvantages</a:t>
            </a:r>
            <a:r>
              <a:rPr lang="en-CA" dirty="0"/>
              <a:t>:  </a:t>
            </a:r>
          </a:p>
          <a:p>
            <a:pPr marL="865188" lvl="1" indent="-465138">
              <a:lnSpc>
                <a:spcPct val="90000"/>
              </a:lnSpc>
            </a:pPr>
            <a:r>
              <a:rPr lang="en-AU" sz="2400" dirty="0"/>
              <a:t>Have to determine set of characteristics suitable for classifying systems</a:t>
            </a:r>
            <a:endParaRPr lang="en-CA" sz="2400" dirty="0"/>
          </a:p>
          <a:p>
            <a:pPr marL="865188" lvl="1" indent="-465138">
              <a:lnSpc>
                <a:spcPct val="90000"/>
              </a:lnSpc>
            </a:pPr>
            <a:r>
              <a:rPr lang="en-AU" sz="2400" dirty="0"/>
              <a:t>Requires a database containing systematically maintained historical size cost data. </a:t>
            </a:r>
          </a:p>
          <a:p>
            <a:pPr marL="865188" lvl="1" indent="-465138">
              <a:lnSpc>
                <a:spcPct val="90000"/>
              </a:lnSpc>
            </a:pPr>
            <a:r>
              <a:rPr lang="en-AU" sz="2400" dirty="0"/>
              <a:t>Cannot be used if no comparable projects have ever been tackled, or if no suitable historical data is available</a:t>
            </a:r>
          </a:p>
        </p:txBody>
      </p:sp>
    </p:spTree>
    <p:extLst>
      <p:ext uri="{BB962C8B-B14F-4D97-AF65-F5344CB8AC3E}">
        <p14:creationId xmlns:p14="http://schemas.microsoft.com/office/powerpoint/2010/main" val="1010234738"/>
      </p:ext>
    </p:extLst>
  </p:cSld>
  <p:clrMapOvr>
    <a:masterClrMapping/>
  </p:clrMapOvr>
  <p:transition advTm="2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80728"/>
            <a:ext cx="7772400" cy="659160"/>
          </a:xfrm>
          <a:noFill/>
        </p:spPr>
        <p:txBody>
          <a:bodyPr lIns="90841" tIns="44623" rIns="90841" bIns="44623" anchor="b"/>
          <a:lstStyle/>
          <a:p>
            <a:r>
              <a:rPr lang="en-CA" sz="3600" dirty="0"/>
              <a:t>A case study</a:t>
            </a:r>
          </a:p>
        </p:txBody>
      </p:sp>
      <p:sp>
        <p:nvSpPr>
          <p:cNvPr id="2" name="Rectangle 1"/>
          <p:cNvSpPr/>
          <p:nvPr/>
        </p:nvSpPr>
        <p:spPr>
          <a:xfrm>
            <a:off x="4241621" y="3290501"/>
            <a:ext cx="6607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/>
              <a:t>Khimji</a:t>
            </a:r>
            <a:r>
              <a:rPr lang="en-AU" dirty="0"/>
              <a:t> 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75" y="2488037"/>
            <a:ext cx="4317850" cy="21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38200" y="5229200"/>
            <a:ext cx="7772400" cy="6591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0841" tIns="44623" rIns="90841" bIns="44623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CA" sz="3600" kern="0" dirty="0"/>
              <a:t>Because we learnt a lot last time !</a:t>
            </a:r>
          </a:p>
        </p:txBody>
      </p:sp>
    </p:spTree>
    <p:extLst>
      <p:ext uri="{BB962C8B-B14F-4D97-AF65-F5344CB8AC3E}">
        <p14:creationId xmlns:p14="http://schemas.microsoft.com/office/powerpoint/2010/main" val="745849361"/>
      </p:ext>
    </p:extLst>
  </p:cSld>
  <p:clrMapOvr>
    <a:masterClrMapping/>
  </p:clrMapOvr>
  <p:transition advTm="2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0659"/>
            <a:ext cx="7772400" cy="659160"/>
          </a:xfrm>
          <a:noFill/>
        </p:spPr>
        <p:txBody>
          <a:bodyPr lIns="90841" tIns="44623" rIns="90841" bIns="44623" anchor="b"/>
          <a:lstStyle/>
          <a:p>
            <a:r>
              <a:rPr lang="en-CA" sz="3600" dirty="0"/>
              <a:t>You’re </a:t>
            </a:r>
            <a:r>
              <a:rPr lang="en-CA" sz="3600" b="1" i="1" dirty="0">
                <a:solidFill>
                  <a:srgbClr val="FF0000"/>
                </a:solidFill>
              </a:rPr>
              <a:t>proposal </a:t>
            </a:r>
            <a:r>
              <a:rPr lang="en-CA" sz="3600" dirty="0"/>
              <a:t>has won the design contract for the A380</a:t>
            </a:r>
            <a:br>
              <a:rPr lang="en-CA" sz="3600" dirty="0"/>
            </a:br>
            <a:r>
              <a:rPr lang="en-CA" sz="3600" dirty="0"/>
              <a:t>In-flight Entertainment system!</a:t>
            </a:r>
          </a:p>
        </p:txBody>
      </p:sp>
      <p:sp>
        <p:nvSpPr>
          <p:cNvPr id="2" name="AutoShape 2" descr="Image result for qantas a38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AutoShape 4" descr="Image result for qantas a38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44" y="2559359"/>
            <a:ext cx="2677754" cy="1791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42" y="4870269"/>
            <a:ext cx="2609850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342" y="2556090"/>
            <a:ext cx="2857500" cy="1791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229" y="2559358"/>
            <a:ext cx="2590800" cy="179166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>
            <a:off x="2307771" y="4351019"/>
            <a:ext cx="1131571" cy="6825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4583885" y="4347751"/>
            <a:ext cx="160382" cy="52251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6049192" y="4351019"/>
            <a:ext cx="1396636" cy="73315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85751517"/>
      </p:ext>
    </p:extLst>
  </p:cSld>
  <p:clrMapOvr>
    <a:masterClrMapping/>
  </p:clrMapOvr>
  <p:transition advTm="2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67148" y="5219327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What next 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910" y="2048383"/>
            <a:ext cx="4249280" cy="28470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852" y="644434"/>
            <a:ext cx="7629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800" b="1" dirty="0"/>
              <a:t>Your proposal out of 10 others has been awarded the multi-million $ order !</a:t>
            </a:r>
          </a:p>
          <a:p>
            <a:pPr algn="ctr"/>
            <a:r>
              <a:rPr lang="en-AU" sz="1800" b="1" dirty="0"/>
              <a:t>Others were rejected because they did not have enough information, </a:t>
            </a:r>
          </a:p>
          <a:p>
            <a:pPr algn="ctr"/>
            <a:r>
              <a:rPr lang="en-AU" sz="1800" b="1" dirty="0"/>
              <a:t>low on technology innovativeness, skill of team, </a:t>
            </a:r>
            <a:r>
              <a:rPr lang="en-AU" sz="1800" b="1" dirty="0" err="1"/>
              <a:t>etc</a:t>
            </a:r>
            <a:endParaRPr lang="en-AU" sz="1800" b="1" dirty="0"/>
          </a:p>
        </p:txBody>
      </p:sp>
    </p:spTree>
    <p:extLst>
      <p:ext uri="{BB962C8B-B14F-4D97-AF65-F5344CB8AC3E}">
        <p14:creationId xmlns:p14="http://schemas.microsoft.com/office/powerpoint/2010/main" val="129349281"/>
      </p:ext>
    </p:extLst>
  </p:cSld>
  <p:clrMapOvr>
    <a:masterClrMapping/>
  </p:clrMapOvr>
  <p:transition advTm="2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6277" y="5062573"/>
            <a:ext cx="5785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What are the requirements!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60" y="2005460"/>
            <a:ext cx="4249280" cy="28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93937"/>
      </p:ext>
    </p:extLst>
  </p:cSld>
  <p:clrMapOvr>
    <a:masterClrMapping/>
  </p:clrMapOvr>
  <p:transition advTm="2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3949" y="332657"/>
            <a:ext cx="51571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/>
              <a:t>How long do you have !</a:t>
            </a:r>
          </a:p>
          <a:p>
            <a:pPr algn="ctr"/>
            <a:r>
              <a:rPr lang="en-AU" sz="4000" dirty="0"/>
              <a:t>Remember</a:t>
            </a:r>
          </a:p>
          <a:p>
            <a:endParaRPr lang="en-AU" sz="400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010111" y="2132856"/>
            <a:ext cx="7704856" cy="3672408"/>
          </a:xfrm>
        </p:spPr>
        <p:txBody>
          <a:bodyPr/>
          <a:lstStyle/>
          <a:p>
            <a:pPr marL="609600" indent="-609600">
              <a:buFont typeface="Wingdings" pitchFamily="2" charset="2"/>
              <a:buAutoNum type="arabicPeriod"/>
              <a:defRPr/>
            </a:pPr>
            <a:r>
              <a:rPr lang="en-AU" sz="2000" dirty="0"/>
              <a:t>Determine the </a:t>
            </a:r>
            <a:r>
              <a:rPr lang="en-AU" sz="2000" dirty="0">
                <a:solidFill>
                  <a:schemeClr val="hlink"/>
                </a:solidFill>
              </a:rPr>
              <a:t>SIZE</a:t>
            </a:r>
            <a:r>
              <a:rPr lang="en-AU" sz="2000" dirty="0"/>
              <a:t> of the project </a:t>
            </a:r>
          </a:p>
          <a:p>
            <a:pPr marL="990600" lvl="1" indent="-533400">
              <a:defRPr/>
            </a:pPr>
            <a:r>
              <a:rPr lang="en-AU" sz="1800" dirty="0"/>
              <a:t>software metrics: lines of code, function points</a:t>
            </a:r>
          </a:p>
          <a:p>
            <a:pPr marL="609600" indent="-609600">
              <a:buFont typeface="Wingdings" pitchFamily="2" charset="2"/>
              <a:buAutoNum type="arabicPeriod"/>
              <a:defRPr/>
            </a:pPr>
            <a:r>
              <a:rPr lang="en-AU" sz="2000" dirty="0"/>
              <a:t>Determine the </a:t>
            </a:r>
            <a:r>
              <a:rPr lang="en-AU" sz="2000" dirty="0">
                <a:solidFill>
                  <a:schemeClr val="hlink"/>
                </a:solidFill>
              </a:rPr>
              <a:t>EFFORT</a:t>
            </a:r>
            <a:r>
              <a:rPr lang="en-AU" sz="2000" dirty="0"/>
              <a:t> required</a:t>
            </a:r>
          </a:p>
          <a:p>
            <a:pPr marL="990600" lvl="1" indent="-533400">
              <a:defRPr/>
            </a:pPr>
            <a:r>
              <a:rPr lang="en-AU" sz="1800" dirty="0"/>
              <a:t>Person hours, days, weeks or months </a:t>
            </a:r>
          </a:p>
          <a:p>
            <a:pPr marL="609600" indent="-609600">
              <a:buFont typeface="Wingdings" pitchFamily="2" charset="2"/>
              <a:buAutoNum type="arabicPeriod"/>
              <a:defRPr/>
            </a:pPr>
            <a:r>
              <a:rPr lang="en-AU" sz="2000" dirty="0"/>
              <a:t>Decide on the </a:t>
            </a:r>
            <a:r>
              <a:rPr lang="en-AU" sz="2000" dirty="0">
                <a:solidFill>
                  <a:schemeClr val="hlink"/>
                </a:solidFill>
              </a:rPr>
              <a:t>RESOURCES</a:t>
            </a:r>
            <a:r>
              <a:rPr lang="en-AU" sz="2000" dirty="0"/>
              <a:t> needed </a:t>
            </a:r>
          </a:p>
          <a:p>
            <a:pPr marL="990600" lvl="1" indent="-533400">
              <a:defRPr/>
            </a:pPr>
            <a:r>
              <a:rPr lang="en-AU" sz="1800" dirty="0"/>
              <a:t>e.g. how many engineers or programmers</a:t>
            </a:r>
          </a:p>
          <a:p>
            <a:pPr marL="609600" indent="-609600">
              <a:buFont typeface="Wingdings" pitchFamily="2" charset="2"/>
              <a:buAutoNum type="arabicPeriod"/>
              <a:defRPr/>
            </a:pPr>
            <a:r>
              <a:rPr lang="en-AU" sz="2000" dirty="0"/>
              <a:t>Calculate the</a:t>
            </a:r>
            <a:r>
              <a:rPr lang="en-AU" sz="2000" dirty="0">
                <a:solidFill>
                  <a:schemeClr val="hlink"/>
                </a:solidFill>
              </a:rPr>
              <a:t> DURATION</a:t>
            </a:r>
          </a:p>
          <a:p>
            <a:pPr marL="1009650" lvl="1" indent="-609600">
              <a:defRPr/>
            </a:pPr>
            <a:r>
              <a:rPr lang="en-AU" sz="1800" dirty="0"/>
              <a:t>e.g. 20 person-hours, 3 people: 	</a:t>
            </a:r>
            <a:br>
              <a:rPr lang="en-AU" sz="1800" dirty="0"/>
            </a:br>
            <a:r>
              <a:rPr lang="en-AU" sz="1800" dirty="0">
                <a:latin typeface="Arial Unicode MS"/>
                <a:ea typeface="Arial Unicode MS"/>
                <a:cs typeface="Arial Unicode MS"/>
              </a:rPr>
              <a:t>∴ </a:t>
            </a:r>
            <a:r>
              <a:rPr lang="en-AU" sz="1800" dirty="0"/>
              <a:t>DURATION  = 20 / 3 = 6.3 hours</a:t>
            </a:r>
          </a:p>
          <a:p>
            <a:pPr marL="609600" indent="-609600">
              <a:buFont typeface="+mj-lt"/>
              <a:buAutoNum type="arabicPeriod"/>
              <a:defRPr/>
            </a:pPr>
            <a:r>
              <a:rPr lang="en-AU" sz="2000" dirty="0"/>
              <a:t>Calculate the </a:t>
            </a:r>
            <a:r>
              <a:rPr lang="en-AU" sz="2000" dirty="0">
                <a:solidFill>
                  <a:srgbClr val="FF0000"/>
                </a:solidFill>
              </a:rPr>
              <a:t>COST</a:t>
            </a:r>
          </a:p>
          <a:p>
            <a:pPr marL="1009650" lvl="1" indent="-609600">
              <a:defRPr/>
            </a:pPr>
            <a:r>
              <a:rPr lang="en-GB" sz="1800" dirty="0"/>
              <a:t>e.g. 20 person-hours at $70 per hour: </a:t>
            </a:r>
            <a:br>
              <a:rPr lang="en-GB" sz="1800" dirty="0"/>
            </a:br>
            <a:r>
              <a:rPr lang="en-AU" sz="1800" dirty="0">
                <a:latin typeface="Arial Unicode MS"/>
                <a:ea typeface="Arial Unicode MS"/>
                <a:cs typeface="Arial Unicode MS"/>
              </a:rPr>
              <a:t> ∴ </a:t>
            </a:r>
            <a:r>
              <a:rPr lang="en-GB" sz="1800" dirty="0"/>
              <a:t>COST 	= $1,400</a:t>
            </a:r>
            <a:endParaRPr lang="en-AU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50" y="652704"/>
            <a:ext cx="1731463" cy="116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87270"/>
      </p:ext>
    </p:extLst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340" y="2562185"/>
            <a:ext cx="791114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/>
              <a:t>You are under tight time frames</a:t>
            </a:r>
          </a:p>
          <a:p>
            <a:pPr algn="ctr"/>
            <a:r>
              <a:rPr lang="en-AU" sz="4000" i="1" dirty="0">
                <a:solidFill>
                  <a:srgbClr val="FF0000"/>
                </a:solidFill>
              </a:rPr>
              <a:t>Client has asked for earlier delivery !</a:t>
            </a:r>
          </a:p>
          <a:p>
            <a:pPr algn="ctr"/>
            <a:endParaRPr lang="en-AU" sz="4000" dirty="0"/>
          </a:p>
          <a:p>
            <a:pPr algn="ctr"/>
            <a:endParaRPr lang="en-AU" sz="4000" dirty="0"/>
          </a:p>
          <a:p>
            <a:pPr algn="ctr"/>
            <a:endParaRPr lang="en-AU" sz="4000" dirty="0"/>
          </a:p>
          <a:p>
            <a:pPr algn="ctr"/>
            <a:r>
              <a:rPr lang="en-AU" sz="4000" dirty="0"/>
              <a:t>What do you do ?!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58" y="348343"/>
            <a:ext cx="3304171" cy="2213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046" y="3814419"/>
            <a:ext cx="1576251" cy="1785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621" y="3837715"/>
            <a:ext cx="2590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5693"/>
      </p:ext>
    </p:extLst>
  </p:cSld>
  <p:clrMapOvr>
    <a:masterClrMapping/>
  </p:clrMapOvr>
  <p:transition advTm="2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648" y="228976"/>
            <a:ext cx="7772400" cy="1143000"/>
          </a:xfrm>
        </p:spPr>
        <p:txBody>
          <a:bodyPr/>
          <a:lstStyle/>
          <a:p>
            <a:r>
              <a:rPr lang="en-AU" dirty="0"/>
              <a:t>I.T Project Managers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293" y="1247503"/>
            <a:ext cx="3492205" cy="21688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8512" y="3526932"/>
            <a:ext cx="79175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olidFill>
                  <a:srgbClr val="FF0000"/>
                </a:solidFill>
              </a:rPr>
              <a:t>Depending on experience</a:t>
            </a:r>
          </a:p>
          <a:p>
            <a:pPr algn="ctr"/>
            <a:r>
              <a:rPr lang="en-AU" sz="2800" dirty="0">
                <a:solidFill>
                  <a:srgbClr val="FF0000"/>
                </a:solidFill>
              </a:rPr>
              <a:t>Can earn between $70K - $200K Full time</a:t>
            </a:r>
          </a:p>
          <a:p>
            <a:pPr algn="ctr"/>
            <a:r>
              <a:rPr lang="en-AU" sz="2800" dirty="0">
                <a:solidFill>
                  <a:srgbClr val="FF0000"/>
                </a:solidFill>
              </a:rPr>
              <a:t>Hourly rate on contract rates between $80/hr - $200hr</a:t>
            </a:r>
          </a:p>
          <a:p>
            <a:pPr algn="ctr"/>
            <a:r>
              <a:rPr lang="en-AU" sz="2800" dirty="0">
                <a:solidFill>
                  <a:srgbClr val="FF0000"/>
                </a:solidFill>
              </a:rPr>
              <a:t>Or $600 - $1500 per day !</a:t>
            </a:r>
          </a:p>
          <a:p>
            <a:pPr algn="ctr"/>
            <a:endParaRPr lang="en-AU" sz="2800" dirty="0">
              <a:solidFill>
                <a:srgbClr val="FF0000"/>
              </a:solidFill>
            </a:endParaRPr>
          </a:p>
          <a:p>
            <a:pPr algn="ctr"/>
            <a:r>
              <a:rPr lang="en-AU" sz="2800" b="1" i="1" dirty="0">
                <a:solidFill>
                  <a:srgbClr val="FF0000"/>
                </a:solidFill>
              </a:rPr>
              <a:t>Anyone interested ? – then listen !</a:t>
            </a:r>
          </a:p>
        </p:txBody>
      </p:sp>
    </p:spTree>
    <p:extLst>
      <p:ext uri="{BB962C8B-B14F-4D97-AF65-F5344CB8AC3E}">
        <p14:creationId xmlns:p14="http://schemas.microsoft.com/office/powerpoint/2010/main" val="4227487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8483" y="3161211"/>
            <a:ext cx="75184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/>
              <a:t>In Final testing</a:t>
            </a:r>
          </a:p>
          <a:p>
            <a:pPr algn="ctr"/>
            <a:r>
              <a:rPr lang="en-AU" sz="2800" dirty="0"/>
              <a:t>The Flight route system does not work as planned  </a:t>
            </a:r>
          </a:p>
          <a:p>
            <a:pPr algn="ctr"/>
            <a:r>
              <a:rPr lang="en-AU" sz="2800" dirty="0"/>
              <a:t>what do you do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997" y="4607790"/>
            <a:ext cx="2619375" cy="17430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4678" y="539931"/>
            <a:ext cx="4107082" cy="25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25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6461" y="3667239"/>
            <a:ext cx="6285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How do you test the success 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274" y="516294"/>
            <a:ext cx="4249280" cy="2847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603" y="455172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91195"/>
      </p:ext>
    </p:extLst>
  </p:cSld>
  <p:clrMapOvr>
    <a:masterClrMapping/>
  </p:clrMapOvr>
  <p:transition advTm="2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3356" y="3718131"/>
            <a:ext cx="6922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Why did the A380 get delayed 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97" y="542420"/>
            <a:ext cx="4249280" cy="2847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503" y="4426017"/>
            <a:ext cx="3357291" cy="18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2831"/>
      </p:ext>
    </p:extLst>
  </p:cSld>
  <p:clrMapOvr>
    <a:masterClrMapping/>
  </p:clrMapOvr>
  <p:transition advTm="2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079-DD39-424F-B8EE-1C929992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Mid-term break next week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EE8195-9B52-4188-AE2D-10C3A0231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647" y="2382855"/>
            <a:ext cx="2944705" cy="20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60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772400" cy="719138"/>
          </a:xfrm>
        </p:spPr>
        <p:txBody>
          <a:bodyPr/>
          <a:lstStyle/>
          <a:p>
            <a:pPr>
              <a:defRPr/>
            </a:pPr>
            <a:r>
              <a:rPr lang="en-GB" dirty="0"/>
              <a:t>Just the start of PM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25538"/>
            <a:ext cx="7958138" cy="539908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endParaRPr lang="en-AU" sz="2400" dirty="0"/>
          </a:p>
          <a:p>
            <a:pPr marL="0" indent="0" algn="ctr">
              <a:buFont typeface="Wingdings" pitchFamily="2" charset="2"/>
              <a:buNone/>
            </a:pPr>
            <a:r>
              <a:rPr lang="en-AU" sz="3600" dirty="0"/>
              <a:t>Remember this is a taster of PM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AU" sz="3600" dirty="0"/>
              <a:t>So much more to cover next Lecture</a:t>
            </a:r>
          </a:p>
          <a:p>
            <a:pPr marL="0" indent="0" algn="ctr">
              <a:buFont typeface="Wingdings" pitchFamily="2" charset="2"/>
              <a:buNone/>
            </a:pPr>
            <a:endParaRPr lang="en-AU" sz="3600" dirty="0"/>
          </a:p>
          <a:p>
            <a:pPr marL="0" indent="0" algn="ctr">
              <a:buFont typeface="Wingdings" pitchFamily="2" charset="2"/>
              <a:buNone/>
            </a:pPr>
            <a:endParaRPr lang="en-AU" sz="3600" dirty="0"/>
          </a:p>
          <a:p>
            <a:pPr marL="0" indent="0" algn="ctr">
              <a:buFont typeface="Wingdings" pitchFamily="2" charset="2"/>
              <a:buNone/>
            </a:pPr>
            <a:endParaRPr lang="en-AU" sz="3600" dirty="0"/>
          </a:p>
          <a:p>
            <a:pPr marL="0" indent="0" algn="ctr">
              <a:buFont typeface="Wingdings" pitchFamily="2" charset="2"/>
              <a:buNone/>
            </a:pPr>
            <a:endParaRPr lang="en-AU" sz="3600" dirty="0"/>
          </a:p>
          <a:p>
            <a:pPr marL="0" indent="0" algn="ctr">
              <a:buFont typeface="Wingdings" pitchFamily="2" charset="2"/>
              <a:buNone/>
            </a:pPr>
            <a:r>
              <a:rPr lang="en-AU" sz="3600" dirty="0"/>
              <a:t>Thank you !</a:t>
            </a:r>
            <a:endParaRPr lang="en-AU" sz="2000" dirty="0"/>
          </a:p>
          <a:p>
            <a:pPr marL="0" indent="0" algn="ctr">
              <a:buFont typeface="Wingdings" pitchFamily="2" charset="2"/>
              <a:buNone/>
            </a:pPr>
            <a:endParaRPr lang="en-NZ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39" y="2883874"/>
            <a:ext cx="3930967" cy="261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4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75" y="327660"/>
            <a:ext cx="6056916" cy="4941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846" y="2481943"/>
            <a:ext cx="5434148" cy="411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9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95" y="252548"/>
            <a:ext cx="7772400" cy="1143000"/>
          </a:xfrm>
        </p:spPr>
        <p:txBody>
          <a:bodyPr/>
          <a:lstStyle/>
          <a:p>
            <a:r>
              <a:rPr lang="en-AU" dirty="0"/>
              <a:t>Basic PM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139" y="1550671"/>
            <a:ext cx="2762250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88" y="2919549"/>
            <a:ext cx="3028950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036" y="5084990"/>
            <a:ext cx="3762375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995" y="5958025"/>
            <a:ext cx="426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FF0000"/>
                </a:solidFill>
              </a:rPr>
              <a:t>More detailed coverage in the IT PM course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98045" y="287093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Scrum /Agile</a:t>
            </a:r>
          </a:p>
        </p:txBody>
      </p:sp>
    </p:spTree>
    <p:extLst>
      <p:ext uri="{BB962C8B-B14F-4D97-AF65-F5344CB8AC3E}">
        <p14:creationId xmlns:p14="http://schemas.microsoft.com/office/powerpoint/2010/main" val="66872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324853" y="585537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GB" sz="3600" dirty="0"/>
              <a:t>First a case study</a:t>
            </a:r>
            <a:r>
              <a:rPr lang="en-GB" dirty="0"/>
              <a:t>: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50" y="1985962"/>
            <a:ext cx="4931442" cy="2465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3790" y="5282134"/>
            <a:ext cx="6465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Thoughts for you Group Assignment !</a:t>
            </a:r>
          </a:p>
        </p:txBody>
      </p:sp>
    </p:spTree>
    <p:extLst>
      <p:ext uri="{BB962C8B-B14F-4D97-AF65-F5344CB8AC3E}">
        <p14:creationId xmlns:p14="http://schemas.microsoft.com/office/powerpoint/2010/main" val="1941351702"/>
      </p:ext>
    </p:extLst>
  </p:cSld>
  <p:clrMapOvr>
    <a:masterClrMapping/>
  </p:clrMapOvr>
</p:sld>
</file>

<file path=ppt/theme/theme1.xml><?xml version="1.0" encoding="utf-8"?>
<a:theme xmlns:a="http://schemas.openxmlformats.org/drawingml/2006/main" name="GK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FFFF"/>
      </a:accent1>
      <a:accent2>
        <a:srgbClr val="07FF07"/>
      </a:accent2>
      <a:accent3>
        <a:srgbClr val="FFFFFF"/>
      </a:accent3>
      <a:accent4>
        <a:srgbClr val="000000"/>
      </a:accent4>
      <a:accent5>
        <a:srgbClr val="AAFFFF"/>
      </a:accent5>
      <a:accent6>
        <a:srgbClr val="06E706"/>
      </a:accent6>
      <a:hlink>
        <a:srgbClr val="FC0128"/>
      </a:hlink>
      <a:folHlink>
        <a:srgbClr val="2211FD"/>
      </a:folHlink>
    </a:clrScheme>
    <a:fontScheme name="GK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K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K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KWhi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KWhi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KWhi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KWhi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KWhi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GKWhite</Template>
  <TotalTime>92839302</TotalTime>
  <Pages>31</Pages>
  <Words>2338</Words>
  <Application>Microsoft Office PowerPoint</Application>
  <PresentationFormat>On-screen Show (4:3)</PresentationFormat>
  <Paragraphs>445</Paragraphs>
  <Slides>64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Arial Unicode MS</vt:lpstr>
      <vt:lpstr>Calibri</vt:lpstr>
      <vt:lpstr>Times New Roman</vt:lpstr>
      <vt:lpstr>Wingdings</vt:lpstr>
      <vt:lpstr>GKWhite</vt:lpstr>
      <vt:lpstr>Photo Editor Photo</vt:lpstr>
      <vt:lpstr>  Info5990 Professional Practice in IT Lecture 06 A &amp; B </vt:lpstr>
      <vt:lpstr>By the end of this lecture you will be able to:</vt:lpstr>
      <vt:lpstr>Quick Update Quiz 1</vt:lpstr>
      <vt:lpstr>Group assignment</vt:lpstr>
      <vt:lpstr>I.T Project management</vt:lpstr>
      <vt:lpstr>I.T Project Managers</vt:lpstr>
      <vt:lpstr>PowerPoint Presentation</vt:lpstr>
      <vt:lpstr>Basic PM</vt:lpstr>
      <vt:lpstr>First a case study:</vt:lpstr>
      <vt:lpstr>The NZ Police ‘INCIS’* project – 1 Gauld, Goldfinch and Dale, 2006</vt:lpstr>
      <vt:lpstr>The NZ Police ‘INCIS’* project – 2 Gauld, Goldfinch and Dale, 2006</vt:lpstr>
      <vt:lpstr>The NZ Police ‘INCIS’* project – 3 Gauld, Goldfinch and Dale, 2006</vt:lpstr>
      <vt:lpstr>PowerPoint Presentation</vt:lpstr>
      <vt:lpstr>Question</vt:lpstr>
      <vt:lpstr>An introduction to project management</vt:lpstr>
      <vt:lpstr>Standish Group's Chaos Report https://www.projectsmart.co.uk/white-papers/chaos-report.pdf </vt:lpstr>
      <vt:lpstr>Project management challenges  at every stage</vt:lpstr>
      <vt:lpstr>The cost of project failure across the European Union was €142 billion</vt:lpstr>
      <vt:lpstr>Reported Reasons for Project IT Failure Computing Technology Industry Association (CTIA) Survey of 1,000 respondents, 2007 Do you think the figure is any different in 2017</vt:lpstr>
      <vt:lpstr>Question</vt:lpstr>
      <vt:lpstr>Four most common reasons</vt:lpstr>
      <vt:lpstr>Does this happen in 2019 ?</vt:lpstr>
      <vt:lpstr>The “Triple Constraint”</vt:lpstr>
      <vt:lpstr>Question</vt:lpstr>
      <vt:lpstr>Key Planning principle: four steps</vt:lpstr>
      <vt:lpstr>Determining the  Work Breakdown Structure (WBS)  (still a useful tool)</vt:lpstr>
      <vt:lpstr>Elements of work breakdown structure</vt:lpstr>
      <vt:lpstr>PowerPoint Presentation</vt:lpstr>
      <vt:lpstr>Which view is right? This …</vt:lpstr>
      <vt:lpstr>PowerPoint Presentation</vt:lpstr>
      <vt:lpstr>Determining dependencies</vt:lpstr>
      <vt:lpstr>The resulting network</vt:lpstr>
      <vt:lpstr>Work breakdown, time estimates dependencies</vt:lpstr>
      <vt:lpstr>Case Study of CPM</vt:lpstr>
      <vt:lpstr>Activity parameters</vt:lpstr>
      <vt:lpstr>Calculating duration of project (1)</vt:lpstr>
      <vt:lpstr>The critical path (zero slack)</vt:lpstr>
      <vt:lpstr>CPM – why is it important</vt:lpstr>
      <vt:lpstr>Question</vt:lpstr>
      <vt:lpstr>Cost of Crashing a Project (1) </vt:lpstr>
      <vt:lpstr>INFO5990 Professional Practice in IT  Lecture 06B </vt:lpstr>
      <vt:lpstr>By the end of this lecture you will be able to:</vt:lpstr>
      <vt:lpstr>Basic terminology</vt:lpstr>
      <vt:lpstr>Five steps in project estimation</vt:lpstr>
      <vt:lpstr>Six approaches to  project estimation</vt:lpstr>
      <vt:lpstr>Choosing estimation methods</vt:lpstr>
      <vt:lpstr>1. Expert judgement</vt:lpstr>
      <vt:lpstr>Expert judgement – pros &amp; cons</vt:lpstr>
      <vt:lpstr>2. Sum of the parts</vt:lpstr>
      <vt:lpstr>The hard part of project estimation</vt:lpstr>
      <vt:lpstr>Sum of the parts example</vt:lpstr>
      <vt:lpstr>3. Estimation by analogy*</vt:lpstr>
      <vt:lpstr>Using analogy – pros &amp; cons</vt:lpstr>
      <vt:lpstr>A case study</vt:lpstr>
      <vt:lpstr>You’re proposal has won the design contract for the A380 In-flight Entertainment system!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Mid-term break next week</vt:lpstr>
      <vt:lpstr>Just the start of PM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INFO311 - Information systems development</dc:title>
  <dc:subject>Entity relationship diagrams</dc:subject>
  <dc:creator>Commerce Division</dc:creator>
  <cp:lastModifiedBy>Khimji Vaghjiani</cp:lastModifiedBy>
  <cp:revision>507</cp:revision>
  <cp:lastPrinted>1997-03-23T06:14:36Z</cp:lastPrinted>
  <dcterms:created xsi:type="dcterms:W3CDTF">1995-03-31T17:56:42Z</dcterms:created>
  <dcterms:modified xsi:type="dcterms:W3CDTF">2020-09-26T06:44:38Z</dcterms:modified>
</cp:coreProperties>
</file>